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1" r:id="rId2"/>
    <p:sldId id="322" r:id="rId3"/>
    <p:sldId id="312" r:id="rId4"/>
    <p:sldId id="259" r:id="rId5"/>
    <p:sldId id="263" r:id="rId6"/>
    <p:sldId id="258" r:id="rId7"/>
    <p:sldId id="303" r:id="rId8"/>
    <p:sldId id="264" r:id="rId9"/>
    <p:sldId id="304" r:id="rId10"/>
    <p:sldId id="261" r:id="rId11"/>
    <p:sldId id="265" r:id="rId12"/>
    <p:sldId id="266" r:id="rId13"/>
    <p:sldId id="300" r:id="rId14"/>
    <p:sldId id="268" r:id="rId15"/>
    <p:sldId id="269" r:id="rId16"/>
    <p:sldId id="270" r:id="rId17"/>
    <p:sldId id="271" r:id="rId18"/>
    <p:sldId id="310" r:id="rId19"/>
    <p:sldId id="272" r:id="rId20"/>
    <p:sldId id="273" r:id="rId21"/>
    <p:sldId id="274" r:id="rId22"/>
    <p:sldId id="323" r:id="rId23"/>
    <p:sldId id="324" r:id="rId24"/>
    <p:sldId id="325" r:id="rId25"/>
    <p:sldId id="327" r:id="rId26"/>
    <p:sldId id="328" r:id="rId27"/>
    <p:sldId id="332" r:id="rId28"/>
    <p:sldId id="334" r:id="rId29"/>
    <p:sldId id="336" r:id="rId30"/>
    <p:sldId id="317" r:id="rId31"/>
    <p:sldId id="318" r:id="rId32"/>
    <p:sldId id="3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6" d="100"/>
          <a:sy n="66" d="100"/>
        </p:scale>
        <p:origin x="14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618A7-0347-4A92-9F10-D4B5CF9A65A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0618A7-0347-4A92-9F10-D4B5CF9A65A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2158976-79F5-4994-9C30-FC1B50828F4B}" type="datetimeFigureOut">
              <a:rPr lang="en-US" smtClean="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618A7-0347-4A92-9F10-D4B5CF9A65A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2158976-79F5-4994-9C30-FC1B50828F4B}" type="datetimeFigureOut">
              <a:rPr lang="en-US" smtClean="0"/>
              <a:pPr/>
              <a:t>8/28/2022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860618A7-0347-4A92-9F10-D4B5CF9A65A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2158976-79F5-4994-9C30-FC1B50828F4B}" type="datetimeFigureOut">
              <a:rPr lang="en-US" smtClean="0"/>
              <a:pPr/>
              <a:t>8/28/2022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60618A7-0347-4A92-9F10-D4B5CF9A65A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 </a:t>
            </a:r>
          </a:p>
          <a:p>
            <a:pPr algn="ctr"/>
            <a:r>
              <a:rPr lang="en-US" sz="2100" dirty="0" smtClean="0">
                <a:latin typeface="Book Antiqua" panose="02040602050305030304" pitchFamily="18" charset="0"/>
              </a:rPr>
              <a:t>METHODS OF GAINING SPACE</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167570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Indication of proximal stripping</a:t>
            </a:r>
            <a:endParaRPr lang="en-US" dirty="0"/>
          </a:p>
        </p:txBody>
      </p:sp>
      <p:sp>
        <p:nvSpPr>
          <p:cNvPr id="3" name="Content Placeholder 2"/>
          <p:cNvSpPr>
            <a:spLocks noGrp="1"/>
          </p:cNvSpPr>
          <p:nvPr>
            <p:ph idx="1"/>
          </p:nvPr>
        </p:nvSpPr>
        <p:spPr>
          <a:xfrm>
            <a:off x="357158" y="1571612"/>
            <a:ext cx="8229600" cy="5072098"/>
          </a:xfrm>
        </p:spPr>
        <p:txBody>
          <a:bodyPr>
            <a:noAutofit/>
          </a:bodyPr>
          <a:lstStyle/>
          <a:p>
            <a:pPr>
              <a:buNone/>
            </a:pPr>
            <a:endParaRPr lang="en-IN" sz="2400" dirty="0">
              <a:solidFill>
                <a:srgbClr val="C00000"/>
              </a:solidFill>
            </a:endParaRPr>
          </a:p>
          <a:p>
            <a:pPr>
              <a:lnSpc>
                <a:spcPct val="160000"/>
              </a:lnSpc>
              <a:buFont typeface="Wingdings" pitchFamily="2" charset="2"/>
              <a:buChar char="q"/>
            </a:pPr>
            <a:r>
              <a:rPr lang="en-IN" sz="2400" dirty="0">
                <a:latin typeface="Times New Roman" pitchFamily="18" charset="0"/>
                <a:cs typeface="Times New Roman" pitchFamily="18" charset="0"/>
              </a:rPr>
              <a:t>Proximal stripping is usually indicated when the space required is minimal i.e,.0-2.5. In the analysis show mild tooth material excess in either of the arches, it is possible to avoid extraction of teeth by performing reproximation.    </a:t>
            </a:r>
          </a:p>
          <a:p>
            <a:pPr>
              <a:lnSpc>
                <a:spcPct val="160000"/>
              </a:lnSpc>
              <a:buNone/>
            </a:pPr>
            <a:r>
              <a:rPr lang="en-IN" sz="2400" dirty="0">
                <a:latin typeface="Times New Roman" pitchFamily="18" charset="0"/>
                <a:cs typeface="Times New Roman" pitchFamily="18" charset="0"/>
              </a:rPr>
              <a:t>                                        </a:t>
            </a:r>
          </a:p>
          <a:p>
            <a:pPr>
              <a:lnSpc>
                <a:spcPct val="160000"/>
              </a:lnSpc>
              <a:buFont typeface="Wingdings" pitchFamily="2" charset="2"/>
              <a:buChar char="q"/>
            </a:pPr>
            <a:r>
              <a:rPr lang="en-IN" sz="2400" dirty="0">
                <a:latin typeface="Times New Roman" pitchFamily="18" charset="0"/>
                <a:cs typeface="Times New Roman" pitchFamily="18" charset="0"/>
              </a:rPr>
              <a:t>If the Bolton’s analysis show mild tooth material excess in either of the arches , it is possible to reduce the tooth material by proximal stripping.</a:t>
            </a:r>
          </a:p>
          <a:p>
            <a:pPr>
              <a:lnSpc>
                <a:spcPct val="160000"/>
              </a:lnSpc>
              <a:buNone/>
            </a:pPr>
            <a:endParaRPr lang="en-IN"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IN" sz="2400" dirty="0">
                <a:latin typeface="Times New Roman" pitchFamily="18" charset="0"/>
                <a:cs typeface="Times New Roman" pitchFamily="18" charset="0"/>
              </a:rPr>
              <a:t>it is also indicated in cases in cases where individual tooth sizes prevent a Class I molar and canine relationship.</a:t>
            </a:r>
          </a:p>
          <a:p>
            <a:pPr>
              <a:lnSpc>
                <a:spcPct val="150000"/>
              </a:lnSpc>
            </a:pPr>
            <a:r>
              <a:rPr lang="en-IN" sz="2400" dirty="0">
                <a:latin typeface="Times New Roman" pitchFamily="18" charset="0"/>
                <a:cs typeface="Times New Roman" pitchFamily="18" charset="0"/>
              </a:rPr>
              <a:t>To obtain a more favourable overbite and overjet.</a:t>
            </a:r>
            <a:endParaRPr lang="en-US" sz="2400" dirty="0">
              <a:latin typeface="Times New Roman" pitchFamily="18" charset="0"/>
              <a:cs typeface="Times New Roman" pitchFamily="18" charset="0"/>
            </a:endParaRPr>
          </a:p>
        </p:txBody>
      </p:sp>
      <p:pic>
        <p:nvPicPr>
          <p:cNvPr id="4" name="Picture 3" descr="IMG_20191222_224745.jpg"/>
          <p:cNvPicPr>
            <a:picLocks noChangeAspect="1"/>
          </p:cNvPicPr>
          <p:nvPr/>
        </p:nvPicPr>
        <p:blipFill>
          <a:blip r:embed="rId2" cstate="print"/>
          <a:srcRect l="34722" t="58333" r="23611" b="3125"/>
          <a:stretch>
            <a:fillRect/>
          </a:stretch>
        </p:blipFill>
        <p:spPr>
          <a:xfrm rot="10800000">
            <a:off x="5429256" y="3071810"/>
            <a:ext cx="2857520" cy="35242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a:t>Contraindication of proximal stripping</a:t>
            </a:r>
            <a:endParaRPr lang="en-US" dirty="0"/>
          </a:p>
        </p:txBody>
      </p:sp>
      <p:sp>
        <p:nvSpPr>
          <p:cNvPr id="3" name="Content Placeholder 2"/>
          <p:cNvSpPr>
            <a:spLocks noGrp="1"/>
          </p:cNvSpPr>
          <p:nvPr>
            <p:ph idx="1"/>
          </p:nvPr>
        </p:nvSpPr>
        <p:spPr/>
        <p:txBody>
          <a:bodyPr>
            <a:noAutofit/>
          </a:bodyPr>
          <a:lstStyle/>
          <a:p>
            <a:pPr>
              <a:lnSpc>
                <a:spcPct val="150000"/>
              </a:lnSpc>
            </a:pPr>
            <a:r>
              <a:rPr lang="en-IN" sz="2400" dirty="0">
                <a:latin typeface="Times New Roman" pitchFamily="18" charset="0"/>
                <a:cs typeface="Times New Roman" pitchFamily="18" charset="0"/>
              </a:rPr>
              <a:t>Proximal stripping is not carried out in young patient, as they possess large pulp chamber,  which increases the risk of pulpal exposure.</a:t>
            </a:r>
          </a:p>
          <a:p>
            <a:pPr>
              <a:lnSpc>
                <a:spcPct val="150000"/>
              </a:lnSpc>
            </a:pPr>
            <a:r>
              <a:rPr lang="en-IN" sz="2400" dirty="0">
                <a:latin typeface="Times New Roman" pitchFamily="18" charset="0"/>
                <a:cs typeface="Times New Roman" pitchFamily="18" charset="0"/>
              </a:rPr>
              <a:t>Patient who are susceptible to caries or those who have a high caries index.</a:t>
            </a:r>
          </a:p>
          <a:p>
            <a:pPr>
              <a:lnSpc>
                <a:spcPct val="150000"/>
              </a:lnSpc>
            </a:pPr>
            <a:r>
              <a:rPr lang="en-IN" sz="2400" dirty="0">
                <a:latin typeface="Times New Roman" pitchFamily="18" charset="0"/>
                <a:cs typeface="Times New Roman" pitchFamily="18" charset="0"/>
              </a:rPr>
              <a:t>Generally speaking slenderization should be avoided on small teeth and teeth with enamel </a:t>
            </a:r>
            <a:r>
              <a:rPr lang="en-IN" sz="2400" dirty="0" err="1">
                <a:latin typeface="Times New Roman" pitchFamily="18" charset="0"/>
                <a:cs typeface="Times New Roman" pitchFamily="18" charset="0"/>
              </a:rPr>
              <a:t>hypoplasia</a:t>
            </a:r>
            <a:r>
              <a:rPr lang="en-IN" sz="2400" dirty="0">
                <a:latin typeface="Times New Roman" pitchFamily="18" charset="0"/>
                <a:cs typeface="Times New Roman"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071678"/>
            <a:ext cx="7286676" cy="2795958"/>
          </a:xfrm>
          <a:prstGeom prst="rect">
            <a:avLst/>
          </a:prstGeom>
        </p:spPr>
        <p:txBody>
          <a:bodyPr wrap="square">
            <a:spAutoFit/>
          </a:bodyPr>
          <a:lstStyle/>
          <a:p>
            <a:pPr>
              <a:lnSpc>
                <a:spcPct val="150000"/>
              </a:lnSpc>
              <a:buFont typeface="Wingdings" pitchFamily="2" charset="2"/>
              <a:buChar char="v"/>
            </a:pPr>
            <a:r>
              <a:rPr lang="en-IN" sz="2400" dirty="0">
                <a:latin typeface="Times New Roman" pitchFamily="18" charset="0"/>
                <a:cs typeface="Times New Roman" pitchFamily="18" charset="0"/>
              </a:rPr>
              <a:t>It should also be avoided in patient who refuse to accept slenderization as a treatment option(informed consent is imperative)</a:t>
            </a:r>
          </a:p>
          <a:p>
            <a:pPr>
              <a:lnSpc>
                <a:spcPct val="150000"/>
              </a:lnSpc>
              <a:buFont typeface="Wingdings" pitchFamily="2" charset="2"/>
              <a:buChar char="v"/>
            </a:pPr>
            <a:r>
              <a:rPr lang="en-IN" sz="2400" dirty="0">
                <a:latin typeface="Times New Roman" pitchFamily="18" charset="0"/>
                <a:cs typeface="Times New Roman" pitchFamily="18" charset="0"/>
              </a:rPr>
              <a:t>Patient with poor oral hygiene and high bacterial plaque index.</a:t>
            </a: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Advantages of proximal stripping</a:t>
            </a:r>
          </a:p>
        </p:txBody>
      </p:sp>
      <p:sp>
        <p:nvSpPr>
          <p:cNvPr id="3" name="Content Placeholder 2"/>
          <p:cNvSpPr>
            <a:spLocks noGrp="1"/>
          </p:cNvSpPr>
          <p:nvPr>
            <p:ph idx="1"/>
          </p:nvPr>
        </p:nvSpPr>
        <p:spPr/>
        <p:txBody>
          <a:bodyPr/>
          <a:lstStyle/>
          <a:p>
            <a:pPr marL="633222" indent="-514350">
              <a:lnSpc>
                <a:spcPct val="150000"/>
              </a:lnSpc>
              <a:buFont typeface="+mj-lt"/>
              <a:buAutoNum type="arabicPeriod"/>
            </a:pPr>
            <a:r>
              <a:rPr lang="en-IN" sz="2400" dirty="0">
                <a:latin typeface="Times New Roman" pitchFamily="18" charset="0"/>
                <a:cs typeface="Times New Roman" pitchFamily="18" charset="0"/>
              </a:rPr>
              <a:t>It is possible to avoid extraction in borderline cases where space requirement is minimal.</a:t>
            </a:r>
          </a:p>
          <a:p>
            <a:pPr marL="633222" indent="-514350">
              <a:lnSpc>
                <a:spcPct val="150000"/>
              </a:lnSpc>
              <a:buFont typeface="+mj-lt"/>
              <a:buAutoNum type="arabicPeriod"/>
            </a:pPr>
            <a:r>
              <a:rPr lang="en-IN" sz="2400" dirty="0">
                <a:latin typeface="Times New Roman" pitchFamily="18" charset="0"/>
                <a:cs typeface="Times New Roman" pitchFamily="18" charset="0"/>
              </a:rPr>
              <a:t>A more favourable overbite overjet can be established by eliminating tooth material excess in either of the arches.</a:t>
            </a:r>
          </a:p>
          <a:p>
            <a:pPr marL="633222" indent="-514350">
              <a:lnSpc>
                <a:spcPct val="150000"/>
              </a:lnSpc>
              <a:buFont typeface="+mj-lt"/>
              <a:buAutoNum type="arabicPeriod"/>
            </a:pPr>
            <a:r>
              <a:rPr lang="en-IN" sz="2400" dirty="0">
                <a:latin typeface="Times New Roman" pitchFamily="18" charset="0"/>
                <a:cs typeface="Times New Roman" pitchFamily="18" charset="0"/>
              </a:rPr>
              <a:t>More stable results can be established by broadening the contact area thereby eliminating small contact points,which can slip and cause rotation of teeth.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Disadvantages</a:t>
            </a:r>
          </a:p>
        </p:txBody>
      </p:sp>
      <p:sp>
        <p:nvSpPr>
          <p:cNvPr id="3" name="Content Placeholder 2"/>
          <p:cNvSpPr>
            <a:spLocks noGrp="1"/>
          </p:cNvSpPr>
          <p:nvPr>
            <p:ph idx="1"/>
          </p:nvPr>
        </p:nvSpPr>
        <p:spPr/>
        <p:txBody>
          <a:bodyPr>
            <a:normAutofit/>
          </a:bodyPr>
          <a:lstStyle/>
          <a:p>
            <a:pPr marL="576072" indent="-457200">
              <a:lnSpc>
                <a:spcPct val="150000"/>
              </a:lnSpc>
              <a:buFont typeface="+mj-lt"/>
              <a:buAutoNum type="alphaUcPeriod"/>
            </a:pPr>
            <a:r>
              <a:rPr lang="en-IN" sz="2400" dirty="0">
                <a:latin typeface="Times New Roman" pitchFamily="18" charset="0"/>
                <a:cs typeface="Times New Roman" pitchFamily="18" charset="0"/>
              </a:rPr>
              <a:t>The stripping procedure creates roughened proximal surface that attracts plaque.</a:t>
            </a:r>
          </a:p>
          <a:p>
            <a:pPr marL="576072" indent="-457200">
              <a:lnSpc>
                <a:spcPct val="150000"/>
              </a:lnSpc>
              <a:buFont typeface="+mj-lt"/>
              <a:buAutoNum type="alphaUcPeriod"/>
            </a:pPr>
            <a:r>
              <a:rPr lang="en-IN" sz="2400" dirty="0">
                <a:latin typeface="Times New Roman" pitchFamily="18" charset="0"/>
                <a:cs typeface="Times New Roman" pitchFamily="18" charset="0"/>
              </a:rPr>
              <a:t>Caries susceptibility is increased as part of the enamel is remoed,leaing behind a roughened area.</a:t>
            </a:r>
          </a:p>
          <a:p>
            <a:pPr marL="576072" indent="-457200">
              <a:lnSpc>
                <a:spcPct val="150000"/>
              </a:lnSpc>
              <a:buFont typeface="+mj-lt"/>
              <a:buAutoNum type="alphaUcPeriod"/>
            </a:pPr>
            <a:r>
              <a:rPr lang="en-IN" sz="2400" dirty="0">
                <a:latin typeface="Times New Roman" pitchFamily="18" charset="0"/>
                <a:cs typeface="Times New Roman" pitchFamily="18" charset="0"/>
              </a:rPr>
              <a:t>Patient may experience sensitivity of teeth.</a:t>
            </a:r>
          </a:p>
          <a:p>
            <a:pPr marL="576072" indent="-457200">
              <a:lnSpc>
                <a:spcPct val="150000"/>
              </a:lnSpc>
              <a:buFont typeface="+mj-lt"/>
              <a:buAutoNum type="alphaUcPeriod"/>
            </a:pPr>
            <a:r>
              <a:rPr lang="en-IN" sz="2400" dirty="0">
                <a:latin typeface="Times New Roman" pitchFamily="18" charset="0"/>
                <a:cs typeface="Times New Roman" pitchFamily="18" charset="0"/>
              </a:rPr>
              <a:t>Improper procedure procedure at the hands of inexperienced operators can results in alteration of morphology of the teeth creating an unnatural appearance of the teeth.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buFont typeface="Wingdings" pitchFamily="2" charset="2"/>
              <a:buChar char="q"/>
            </a:pPr>
            <a:r>
              <a:rPr lang="en-IN" sz="2400" dirty="0">
                <a:latin typeface="Times New Roman" pitchFamily="18" charset="0"/>
                <a:cs typeface="Times New Roman" pitchFamily="18" charset="0"/>
              </a:rPr>
              <a:t> Improper procedure procedure at the hands of inexperienced operators can results in alteration of morphology of the teeth creating an unnatural appearance of the teeth.</a:t>
            </a:r>
          </a:p>
          <a:p>
            <a:pPr>
              <a:lnSpc>
                <a:spcPct val="150000"/>
              </a:lnSpc>
              <a:buFont typeface="Wingdings" pitchFamily="2" charset="2"/>
              <a:buChar char="q"/>
            </a:pPr>
            <a:r>
              <a:rPr lang="en-IN" sz="2400" dirty="0">
                <a:latin typeface="Times New Roman" pitchFamily="18" charset="0"/>
                <a:cs typeface="Times New Roman" pitchFamily="18" charset="0"/>
              </a:rPr>
              <a:t> Loss of contact between adjacent teeth may result in food impaction.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Expansion as a method of gaining space</a:t>
            </a:r>
          </a:p>
        </p:txBody>
      </p:sp>
      <p:sp>
        <p:nvSpPr>
          <p:cNvPr id="3" name="Content Placeholder 2"/>
          <p:cNvSpPr>
            <a:spLocks noGrp="1"/>
          </p:cNvSpPr>
          <p:nvPr>
            <p:ph idx="1"/>
          </p:nvPr>
        </p:nvSpPr>
        <p:spPr/>
        <p:txBody>
          <a:bodyPr>
            <a:noAutofit/>
          </a:bodyPr>
          <a:lstStyle/>
          <a:p>
            <a:pPr>
              <a:lnSpc>
                <a:spcPct val="150000"/>
              </a:lnSpc>
              <a:buFont typeface="Wingdings" pitchFamily="2" charset="2"/>
              <a:buChar char="q"/>
            </a:pPr>
            <a:r>
              <a:rPr lang="en-IN" sz="2400" dirty="0">
                <a:latin typeface="Times New Roman" pitchFamily="18" charset="0"/>
                <a:cs typeface="Times New Roman" pitchFamily="18" charset="0"/>
              </a:rPr>
              <a:t> Expansion is one of the non-invasive methods of gaining space.</a:t>
            </a:r>
          </a:p>
          <a:p>
            <a:pPr>
              <a:lnSpc>
                <a:spcPct val="150000"/>
              </a:lnSpc>
              <a:buFont typeface="Wingdings" pitchFamily="2" charset="2"/>
              <a:buChar char="q"/>
            </a:pPr>
            <a:r>
              <a:rPr lang="en-IN" sz="2400" dirty="0">
                <a:latin typeface="Times New Roman" pitchFamily="18" charset="0"/>
                <a:cs typeface="Times New Roman" pitchFamily="18" charset="0"/>
              </a:rPr>
              <a:t> It is usually undertaken in patients having constricted maxillary arch or in patients with unilateral or bilateral </a:t>
            </a:r>
            <a:r>
              <a:rPr lang="en-IN" sz="2400" dirty="0" err="1">
                <a:latin typeface="Times New Roman" pitchFamily="18" charset="0"/>
                <a:cs typeface="Times New Roman" pitchFamily="18" charset="0"/>
              </a:rPr>
              <a:t>crossbite</a:t>
            </a:r>
            <a:r>
              <a:rPr lang="en-IN" sz="2400" dirty="0">
                <a:latin typeface="Times New Roman" pitchFamily="18" charset="0"/>
                <a:cs typeface="Times New Roman" pitchFamily="18" charset="0"/>
              </a:rPr>
              <a:t>.</a:t>
            </a:r>
          </a:p>
          <a:p>
            <a:pPr>
              <a:lnSpc>
                <a:spcPct val="150000"/>
              </a:lnSpc>
              <a:buFont typeface="Wingdings" pitchFamily="2" charset="2"/>
              <a:buChar char="q"/>
            </a:pPr>
            <a:endParaRPr lang="en-IN" sz="2400" dirty="0">
              <a:latin typeface="Times New Roman" pitchFamily="18" charset="0"/>
              <a:cs typeface="Times New Roman" pitchFamily="18" charset="0"/>
            </a:endParaRPr>
          </a:p>
          <a:p>
            <a:pPr>
              <a:lnSpc>
                <a:spcPct val="150000"/>
              </a:lnSpc>
              <a:buFont typeface="Wingdings" pitchFamily="2" charset="2"/>
              <a:buChar char="q"/>
            </a:pPr>
            <a:r>
              <a:rPr lang="en-IN" sz="2400" dirty="0">
                <a:latin typeface="Times New Roman" pitchFamily="18" charset="0"/>
                <a:cs typeface="Times New Roman" pitchFamily="18" charset="0"/>
              </a:rPr>
              <a:t> Expansion can be skeletal or dento-alveolar.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2"/>
          <a:srcRect t="48434" r="627"/>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3"/>
            <a:ext cx="8258204" cy="4829188"/>
          </a:xfrm>
        </p:spPr>
        <p:txBody>
          <a:bodyPr>
            <a:normAutofit/>
          </a:bodyPr>
          <a:lstStyle/>
          <a:p>
            <a:pPr>
              <a:lnSpc>
                <a:spcPct val="150000"/>
              </a:lnSpc>
              <a:buNone/>
            </a:pPr>
            <a:endParaRPr lang="en-IN" sz="2400" dirty="0">
              <a:latin typeface="Times New Roman" pitchFamily="18" charset="0"/>
              <a:cs typeface="Times New Roman" pitchFamily="18" charset="0"/>
            </a:endParaRPr>
          </a:p>
          <a:p>
            <a:pPr>
              <a:lnSpc>
                <a:spcPct val="150000"/>
              </a:lnSpc>
              <a:buNone/>
            </a:pPr>
            <a:endParaRPr lang="en-IN" sz="2400" dirty="0">
              <a:latin typeface="Times New Roman" pitchFamily="18" charset="0"/>
              <a:cs typeface="Times New Roman" pitchFamily="18" charset="0"/>
            </a:endParaRPr>
          </a:p>
        </p:txBody>
      </p:sp>
      <p:sp>
        <p:nvSpPr>
          <p:cNvPr id="5" name="Rectangle 4"/>
          <p:cNvSpPr/>
          <p:nvPr/>
        </p:nvSpPr>
        <p:spPr>
          <a:xfrm>
            <a:off x="285720" y="1643050"/>
            <a:ext cx="7643866" cy="2862322"/>
          </a:xfrm>
          <a:prstGeom prst="rect">
            <a:avLst/>
          </a:prstGeom>
        </p:spPr>
        <p:txBody>
          <a:bodyPr wrap="square">
            <a:spAutoFit/>
          </a:bodyPr>
          <a:lstStyle/>
          <a:p>
            <a:pPr>
              <a:lnSpc>
                <a:spcPct val="150000"/>
              </a:lnSpc>
              <a:buFont typeface="Wingdings" pitchFamily="2" charset="2"/>
              <a:buChar char="q"/>
            </a:pPr>
            <a:r>
              <a:rPr lang="en-IN" sz="2400" dirty="0">
                <a:latin typeface="Times New Roman" pitchFamily="18" charset="0"/>
                <a:cs typeface="Times New Roman" pitchFamily="18" charset="0"/>
              </a:rPr>
              <a:t>Skeletal expansion involves spilling of the mid-palatal suture while dento-alveolar expansion procedures a dental expansion with no skeletal change.</a:t>
            </a:r>
          </a:p>
          <a:p>
            <a:pPr>
              <a:lnSpc>
                <a:spcPct val="150000"/>
              </a:lnSpc>
              <a:buFont typeface="Wingdings" pitchFamily="2" charset="2"/>
              <a:buChar char="q"/>
            </a:pPr>
            <a:r>
              <a:rPr lang="en-IN" sz="2400" dirty="0">
                <a:latin typeface="Times New Roman" pitchFamily="18" charset="0"/>
                <a:cs typeface="Times New Roman" pitchFamily="18" charset="0"/>
              </a:rPr>
              <a:t> Expansions is brought about by various appliances that incorporate jack screws or by use of spring.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49071287"/>
              </p:ext>
            </p:extLst>
          </p:nvPr>
        </p:nvGraphicFramePr>
        <p:xfrm>
          <a:off x="683565" y="2645769"/>
          <a:ext cx="7920882" cy="4038600"/>
        </p:xfrm>
        <a:graphic>
          <a:graphicData uri="http://schemas.openxmlformats.org/drawingml/2006/table">
            <a:tbl>
              <a:tblPr firstRow="1" bandRow="1">
                <a:tableStyleId>{5C22544A-7EE6-4342-B048-85BDC9FD1C3A}</a:tableStyleId>
              </a:tblPr>
              <a:tblGrid>
                <a:gridCol w="2640294">
                  <a:extLst>
                    <a:ext uri="{9D8B030D-6E8A-4147-A177-3AD203B41FA5}">
                      <a16:colId xmlns:a16="http://schemas.microsoft.com/office/drawing/2014/main" val="3835478058"/>
                    </a:ext>
                  </a:extLst>
                </a:gridCol>
                <a:gridCol w="2640294">
                  <a:extLst>
                    <a:ext uri="{9D8B030D-6E8A-4147-A177-3AD203B41FA5}">
                      <a16:colId xmlns:a16="http://schemas.microsoft.com/office/drawing/2014/main" val="3652206149"/>
                    </a:ext>
                  </a:extLst>
                </a:gridCol>
                <a:gridCol w="2640294">
                  <a:extLst>
                    <a:ext uri="{9D8B030D-6E8A-4147-A177-3AD203B41FA5}">
                      <a16:colId xmlns:a16="http://schemas.microsoft.com/office/drawing/2014/main" val="3828276593"/>
                    </a:ext>
                  </a:extLst>
                </a:gridCol>
              </a:tblGrid>
              <a:tr h="278130">
                <a:tc>
                  <a:txBody>
                    <a:bodyPr/>
                    <a:lstStyle/>
                    <a:p>
                      <a:pPr algn="ctr"/>
                      <a:r>
                        <a:rPr lang="en-US" sz="2000" dirty="0" smtClean="0"/>
                        <a:t>CORE AREAS</a:t>
                      </a:r>
                      <a:endParaRPr lang="en-US" sz="2000" dirty="0"/>
                    </a:p>
                  </a:txBody>
                  <a:tcPr marL="68580" marR="68580" marT="34290" marB="34290"/>
                </a:tc>
                <a:tc>
                  <a:txBody>
                    <a:bodyPr/>
                    <a:lstStyle/>
                    <a:p>
                      <a:pPr algn="ctr"/>
                      <a:r>
                        <a:rPr lang="en-US" sz="2000" dirty="0" smtClean="0"/>
                        <a:t>DOMAIN</a:t>
                      </a:r>
                      <a:endParaRPr lang="en-US" sz="2000" dirty="0"/>
                    </a:p>
                  </a:txBody>
                  <a:tcPr marL="68580" marR="68580" marT="34290" marB="34290"/>
                </a:tc>
                <a:tc>
                  <a:txBody>
                    <a:bodyPr/>
                    <a:lstStyle/>
                    <a:p>
                      <a:pPr algn="ctr"/>
                      <a:r>
                        <a:rPr lang="en-US" sz="2000" dirty="0" smtClean="0"/>
                        <a:t>CATEGORY</a:t>
                      </a:r>
                      <a:endParaRPr lang="en-US" sz="2000" dirty="0"/>
                    </a:p>
                  </a:txBody>
                  <a:tcPr marL="68580" marR="68580" marT="34290" marB="34290"/>
                </a:tc>
                <a:extLst>
                  <a:ext uri="{0D108BD9-81ED-4DB2-BD59-A6C34878D82A}">
                    <a16:rowId xmlns:a16="http://schemas.microsoft.com/office/drawing/2014/main" val="3303900876"/>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smtClean="0">
                          <a:solidFill>
                            <a:schemeClr val="accent1">
                              <a:lumMod val="75000"/>
                            </a:schemeClr>
                          </a:solidFill>
                        </a:rPr>
                        <a:t>Methods of Gaining Space</a:t>
                      </a:r>
                    </a:p>
                  </a:txBody>
                  <a:tcPr marL="68580" marR="68580" marT="34290" marB="34290"/>
                </a:tc>
                <a:tc>
                  <a:txBody>
                    <a:bodyPr/>
                    <a:lstStyle/>
                    <a:p>
                      <a:r>
                        <a:rPr lang="en-US" sz="2000" dirty="0" smtClean="0"/>
                        <a:t>COGNITIVE</a:t>
                      </a:r>
                      <a:endParaRPr lang="en-US" sz="2000" dirty="0"/>
                    </a:p>
                  </a:txBody>
                  <a:tcPr marL="68580" marR="68580" marT="34290" marB="34290"/>
                </a:tc>
                <a:tc>
                  <a:txBody>
                    <a:bodyPr/>
                    <a:lstStyle/>
                    <a:p>
                      <a:r>
                        <a:rPr lang="en-US" sz="2000" dirty="0" smtClean="0"/>
                        <a:t>NICE TO KNOW</a:t>
                      </a:r>
                      <a:endParaRPr lang="en-US" sz="2000" dirty="0"/>
                    </a:p>
                  </a:txBody>
                  <a:tcPr marL="68580" marR="68580" marT="34290" marB="34290"/>
                </a:tc>
                <a:extLst>
                  <a:ext uri="{0D108BD9-81ED-4DB2-BD59-A6C34878D82A}">
                    <a16:rowId xmlns:a16="http://schemas.microsoft.com/office/drawing/2014/main" val="2776829420"/>
                  </a:ext>
                </a:extLst>
              </a:tr>
              <a:tr h="278130">
                <a:tc>
                  <a:txBody>
                    <a:bodyPr/>
                    <a:lstStyle/>
                    <a:p>
                      <a:r>
                        <a:rPr lang="en-IN" sz="2000" b="1" dirty="0" smtClean="0">
                          <a:solidFill>
                            <a:schemeClr val="accent1">
                              <a:lumMod val="75000"/>
                            </a:schemeClr>
                          </a:solidFill>
                        </a:rPr>
                        <a:t>Proximal stripping</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a:ea typeface="+mn-ea"/>
                          <a:cs typeface="+mn-cs"/>
                        </a:rPr>
                        <a:t>PSYCHOMOTOR</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r>
                        <a:rPr lang="en-US" sz="2000" dirty="0" smtClean="0"/>
                        <a:t>MUST KNOW</a:t>
                      </a:r>
                      <a:endParaRPr lang="en-US" sz="2000" dirty="0"/>
                    </a:p>
                  </a:txBody>
                  <a:tcPr marL="68580" marR="68580" marT="34290" marB="34290"/>
                </a:tc>
                <a:extLst>
                  <a:ext uri="{0D108BD9-81ED-4DB2-BD59-A6C34878D82A}">
                    <a16:rowId xmlns:a16="http://schemas.microsoft.com/office/drawing/2014/main" val="4062821912"/>
                  </a:ext>
                </a:extLst>
              </a:tr>
              <a:tr h="278130">
                <a:tc>
                  <a:txBody>
                    <a:bodyPr/>
                    <a:lstStyle/>
                    <a:p>
                      <a:r>
                        <a:rPr lang="en-IN" sz="2000" b="1" dirty="0" smtClean="0">
                          <a:solidFill>
                            <a:schemeClr val="accent1">
                              <a:lumMod val="75000"/>
                            </a:schemeClr>
                          </a:solidFill>
                        </a:rPr>
                        <a:t>Expansion </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orbel"/>
                          <a:ea typeface="+mn-ea"/>
                          <a:cs typeface="+mn-cs"/>
                        </a:rPr>
                        <a:t>PSYCHOMOTOR</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MUST KNOW</a:t>
                      </a:r>
                    </a:p>
                  </a:txBody>
                  <a:tcPr marL="68580" marR="68580" marT="34290" marB="34290"/>
                </a:tc>
                <a:extLst>
                  <a:ext uri="{0D108BD9-81ED-4DB2-BD59-A6C34878D82A}">
                    <a16:rowId xmlns:a16="http://schemas.microsoft.com/office/drawing/2014/main" val="1545171783"/>
                  </a:ext>
                </a:extLst>
              </a:tr>
              <a:tr h="278130">
                <a:tc>
                  <a:txBody>
                    <a:bodyPr/>
                    <a:lstStyle/>
                    <a:p>
                      <a:r>
                        <a:rPr lang="en-IN" sz="2000" b="1" dirty="0" err="1" smtClean="0">
                          <a:solidFill>
                            <a:schemeClr val="accent1">
                              <a:lumMod val="75000"/>
                            </a:schemeClr>
                          </a:solidFill>
                        </a:rPr>
                        <a:t>Distalization</a:t>
                      </a:r>
                      <a:r>
                        <a:rPr lang="en-IN" sz="2000" b="1" dirty="0" smtClean="0">
                          <a:solidFill>
                            <a:schemeClr val="accent1">
                              <a:lumMod val="75000"/>
                            </a:schemeClr>
                          </a:solidFill>
                        </a:rPr>
                        <a:t> </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orbel"/>
                          <a:ea typeface="+mn-ea"/>
                          <a:cs typeface="+mn-cs"/>
                        </a:rPr>
                        <a:t>PSYCHOMOTOR</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r>
                        <a:rPr lang="en-US" sz="2000" dirty="0" smtClean="0"/>
                        <a:t>MUST KNOW</a:t>
                      </a:r>
                      <a:endParaRPr lang="en-US" sz="2000" dirty="0"/>
                    </a:p>
                  </a:txBody>
                  <a:tcPr marL="68580" marR="68580" marT="34290" marB="34290"/>
                </a:tc>
                <a:extLst>
                  <a:ext uri="{0D108BD9-81ED-4DB2-BD59-A6C34878D82A}">
                    <a16:rowId xmlns:a16="http://schemas.microsoft.com/office/drawing/2014/main" val="218556853"/>
                  </a:ext>
                </a:extLst>
              </a:tr>
              <a:tr h="278130">
                <a:tc>
                  <a:txBody>
                    <a:bodyPr/>
                    <a:lstStyle/>
                    <a:p>
                      <a:r>
                        <a:rPr lang="en-IN" sz="2000" b="1" dirty="0" err="1" smtClean="0">
                          <a:solidFill>
                            <a:schemeClr val="accent1">
                              <a:lumMod val="75000"/>
                            </a:schemeClr>
                          </a:solidFill>
                        </a:rPr>
                        <a:t>Extraoral</a:t>
                      </a:r>
                      <a:r>
                        <a:rPr lang="en-IN" sz="2000" b="1" dirty="0" smtClean="0">
                          <a:solidFill>
                            <a:schemeClr val="accent1">
                              <a:lumMod val="75000"/>
                            </a:schemeClr>
                          </a:solidFill>
                        </a:rPr>
                        <a:t> Methods</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orbel"/>
                          <a:ea typeface="+mn-ea"/>
                          <a:cs typeface="+mn-cs"/>
                        </a:rPr>
                        <a:t>PSYCHOMOTOR</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NICE TO KNOW</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278130">
                <a:tc>
                  <a:txBody>
                    <a:bodyPr/>
                    <a:lstStyle/>
                    <a:p>
                      <a:r>
                        <a:rPr lang="en-IN" sz="2000" b="1" dirty="0" smtClean="0">
                          <a:solidFill>
                            <a:schemeClr val="accent1">
                              <a:lumMod val="75000"/>
                            </a:schemeClr>
                          </a:solidFill>
                        </a:rPr>
                        <a:t>Intraoral methods</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a:ea typeface="+mn-ea"/>
                          <a:cs typeface="+mn-cs"/>
                        </a:rPr>
                        <a:t>PSYCHOMOTOR</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NICE TO KNOW</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err="1" smtClean="0">
                          <a:solidFill>
                            <a:schemeClr val="accent1">
                              <a:lumMod val="75000"/>
                            </a:schemeClr>
                          </a:solidFill>
                        </a:rPr>
                        <a:t>Uprighting</a:t>
                      </a:r>
                      <a:r>
                        <a:rPr lang="en-IN" sz="2000" b="1" dirty="0" smtClean="0">
                          <a:solidFill>
                            <a:schemeClr val="accent1">
                              <a:lumMod val="75000"/>
                            </a:schemeClr>
                          </a:solidFill>
                        </a:rPr>
                        <a:t> of molars</a:t>
                      </a:r>
                    </a:p>
                  </a:txBody>
                  <a:tcPr marL="68580" marR="68580" marT="34290" marB="34290"/>
                </a:tc>
                <a:tc>
                  <a:txBody>
                    <a:bodyPr/>
                    <a:lstStyle/>
                    <a:p>
                      <a:r>
                        <a:rPr lang="en-US" sz="2000" dirty="0" smtClean="0"/>
                        <a:t>PSYCHOMOTOR</a:t>
                      </a:r>
                      <a:endParaRPr lang="en-US" sz="2000" dirty="0"/>
                    </a:p>
                  </a:txBody>
                  <a:tcPr marL="68580" marR="68580" marT="34290" marB="34290"/>
                </a:tc>
                <a:tc>
                  <a:txBody>
                    <a:bodyPr/>
                    <a:lstStyle/>
                    <a:p>
                      <a:r>
                        <a:rPr lang="en-US" sz="2000" dirty="0" smtClean="0"/>
                        <a:t>DESIRE TO KNOW</a:t>
                      </a:r>
                      <a:endParaRPr lang="en-US" sz="2000" dirty="0"/>
                    </a:p>
                  </a:txBody>
                  <a:tcPr marL="68580" marR="68580" marT="34290" marB="34290"/>
                </a:tc>
                <a:extLst>
                  <a:ext uri="{0D108BD9-81ED-4DB2-BD59-A6C34878D82A}">
                    <a16:rowId xmlns:a16="http://schemas.microsoft.com/office/drawing/2014/main" val="52883211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err="1" smtClean="0">
                          <a:solidFill>
                            <a:schemeClr val="accent1">
                              <a:lumMod val="75000"/>
                            </a:schemeClr>
                          </a:solidFill>
                        </a:rPr>
                        <a:t>Derotation</a:t>
                      </a:r>
                      <a:r>
                        <a:rPr lang="en-IN" sz="2000" b="1" dirty="0" smtClean="0">
                          <a:solidFill>
                            <a:schemeClr val="accent1">
                              <a:lumMod val="75000"/>
                            </a:schemeClr>
                          </a:solidFill>
                        </a:rPr>
                        <a:t> of molars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orbel"/>
                          <a:ea typeface="+mn-ea"/>
                          <a:cs typeface="+mn-cs"/>
                        </a:rPr>
                        <a:t>PSYCHOMOTOR</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r>
                        <a:rPr lang="en-US" sz="2000" dirty="0" smtClean="0"/>
                        <a:t>DESIRE TO KNOW</a:t>
                      </a:r>
                      <a:endParaRPr lang="en-US" sz="2000" dirty="0"/>
                    </a:p>
                  </a:txBody>
                  <a:tcPr marL="68580" marR="68580" marT="34290" marB="34290"/>
                </a:tc>
                <a:extLst>
                  <a:ext uri="{0D108BD9-81ED-4DB2-BD59-A6C34878D82A}">
                    <a16:rowId xmlns:a16="http://schemas.microsoft.com/office/drawing/2014/main" val="2618697137"/>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err="1" smtClean="0">
                          <a:solidFill>
                            <a:schemeClr val="accent1">
                              <a:lumMod val="75000"/>
                            </a:schemeClr>
                          </a:solidFill>
                        </a:rPr>
                        <a:t>Proclination</a:t>
                      </a:r>
                      <a:r>
                        <a:rPr lang="en-IN" sz="2000" b="1" dirty="0" smtClean="0">
                          <a:solidFill>
                            <a:schemeClr val="accent1">
                              <a:lumMod val="75000"/>
                            </a:schemeClr>
                          </a:solidFill>
                        </a:rPr>
                        <a:t> of incisors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a:ea typeface="+mn-ea"/>
                          <a:cs typeface="+mn-cs"/>
                        </a:rPr>
                        <a:t>PSYCHOMOTOR</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r>
                        <a:rPr lang="en-US" sz="2000" dirty="0" smtClean="0"/>
                        <a:t>DESIRE TO KNOW</a:t>
                      </a:r>
                      <a:endParaRPr lang="en-US" sz="2000" dirty="0"/>
                    </a:p>
                  </a:txBody>
                  <a:tcPr marL="68580" marR="68580" marT="34290" marB="34290"/>
                </a:tc>
                <a:extLst>
                  <a:ext uri="{0D108BD9-81ED-4DB2-BD59-A6C34878D82A}">
                    <a16:rowId xmlns:a16="http://schemas.microsoft.com/office/drawing/2014/main" val="2709738523"/>
                  </a:ext>
                </a:extLst>
              </a:tr>
            </a:tbl>
          </a:graphicData>
        </a:graphic>
      </p:graphicFrame>
    </p:spTree>
    <p:extLst>
      <p:ext uri="{BB962C8B-B14F-4D97-AF65-F5344CB8AC3E}">
        <p14:creationId xmlns:p14="http://schemas.microsoft.com/office/powerpoint/2010/main" val="4253927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latin typeface="Times New Roman" pitchFamily="18" charset="0"/>
                <a:cs typeface="Times New Roman" pitchFamily="18" charset="0"/>
              </a:rPr>
              <a:t>Extraction as a method of gaining space</a:t>
            </a:r>
          </a:p>
        </p:txBody>
      </p:sp>
      <p:sp>
        <p:nvSpPr>
          <p:cNvPr id="3" name="Content Placeholder 2"/>
          <p:cNvSpPr>
            <a:spLocks noGrp="1"/>
          </p:cNvSpPr>
          <p:nvPr>
            <p:ph idx="1"/>
          </p:nvPr>
        </p:nvSpPr>
        <p:spPr>
          <a:xfrm>
            <a:off x="457200" y="1775191"/>
            <a:ext cx="8229600" cy="5082809"/>
          </a:xfrm>
        </p:spPr>
        <p:txBody>
          <a:bodyPr>
            <a:noAutofit/>
          </a:bodyPr>
          <a:lstStyle/>
          <a:p>
            <a:pPr>
              <a:lnSpc>
                <a:spcPct val="150000"/>
              </a:lnSpc>
              <a:buFont typeface="Wingdings" pitchFamily="2" charset="2"/>
              <a:buChar char="q"/>
            </a:pPr>
            <a:r>
              <a:rPr lang="en-IN" sz="2400" dirty="0">
                <a:latin typeface="Times New Roman" pitchFamily="18" charset="0"/>
                <a:cs typeface="Times New Roman" pitchFamily="18" charset="0"/>
              </a:rPr>
              <a:t> One of the frequently resorted methods to gaining space for orthodontic purposes is by extraction of one or more teeth.  </a:t>
            </a:r>
          </a:p>
          <a:p>
            <a:pPr>
              <a:lnSpc>
                <a:spcPct val="150000"/>
              </a:lnSpc>
              <a:buFont typeface="Wingdings" pitchFamily="2" charset="2"/>
              <a:buChar char="q"/>
            </a:pPr>
            <a:r>
              <a:rPr lang="en-IN" sz="2400" dirty="0">
                <a:latin typeface="Times New Roman" pitchFamily="18" charset="0"/>
                <a:cs typeface="Times New Roman" pitchFamily="18" charset="0"/>
              </a:rPr>
              <a:t> Extraction that is undertaken as a part of orthodontic treatment is called therapeutic extraction.</a:t>
            </a:r>
          </a:p>
          <a:p>
            <a:pPr>
              <a:lnSpc>
                <a:spcPct val="150000"/>
              </a:lnSpc>
              <a:buFont typeface="Wingdings" pitchFamily="2" charset="2"/>
              <a:buChar char="q"/>
            </a:pPr>
            <a:r>
              <a:rPr lang="en-IN" sz="2400" dirty="0">
                <a:latin typeface="Times New Roman" pitchFamily="18" charset="0"/>
                <a:cs typeface="Times New Roman" pitchFamily="18" charset="0"/>
              </a:rPr>
              <a:t> Premolars are the most frequently extracted teeth as part of orthodontic treatment.</a:t>
            </a:r>
          </a:p>
          <a:p>
            <a:pPr>
              <a:lnSpc>
                <a:spcPct val="150000"/>
              </a:lnSpc>
              <a:buFont typeface="Wingdings" pitchFamily="2" charset="2"/>
              <a:buChar char="q"/>
            </a:pPr>
            <a:r>
              <a:rPr lang="en-IN" sz="2400" dirty="0">
                <a:latin typeface="Times New Roman" pitchFamily="18" charset="0"/>
                <a:cs typeface="Times New Roman" pitchFamily="18" charset="0"/>
              </a:rPr>
              <a:t> Extraction of one premolar from each quadrant of the jaw provides sufficient space to correct the confronting problem without unduly hampering function and aesthetics.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buFont typeface="Wingdings" pitchFamily="2" charset="2"/>
              <a:buChar char="q"/>
            </a:pPr>
            <a:r>
              <a:rPr lang="en-IN" sz="2400" dirty="0">
                <a:latin typeface="Times New Roman" pitchFamily="18" charset="0"/>
                <a:cs typeface="Times New Roman" pitchFamily="18" charset="0"/>
              </a:rPr>
              <a:t>In addition, the location of premolars in the arch is such that space gained by their extraction can be utilized for correction in both the anterior as well as the posterior segments of the arch.</a:t>
            </a:r>
          </a:p>
          <a:p>
            <a:pPr>
              <a:lnSpc>
                <a:spcPct val="150000"/>
              </a:lnSpc>
              <a:buFont typeface="Wingdings" pitchFamily="2" charset="2"/>
              <a:buChar char="q"/>
            </a:pPr>
            <a:r>
              <a:rPr lang="en-IN" sz="2400" dirty="0">
                <a:latin typeface="Times New Roman" pitchFamily="18" charset="0"/>
                <a:cs typeface="Times New Roman" pitchFamily="18" charset="0"/>
              </a:rPr>
              <a:t> It is not uncommon to extract molars or lower incisors during orthodontic therapy. However, extraction of canines and upper incisor is usually avoided.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IN" sz="3200" dirty="0">
                <a:latin typeface="Times New Roman" pitchFamily="18" charset="0"/>
                <a:cs typeface="Times New Roman" pitchFamily="18" charset="0"/>
              </a:rPr>
              <a:t>Indication for distalization</a:t>
            </a:r>
          </a:p>
        </p:txBody>
      </p:sp>
      <p:sp>
        <p:nvSpPr>
          <p:cNvPr id="3" name="Content Placeholder 2"/>
          <p:cNvSpPr>
            <a:spLocks noGrp="1"/>
          </p:cNvSpPr>
          <p:nvPr>
            <p:ph idx="1"/>
          </p:nvPr>
        </p:nvSpPr>
        <p:spPr>
          <a:xfrm>
            <a:off x="285720" y="1571612"/>
            <a:ext cx="8572560" cy="5286388"/>
          </a:xfrm>
        </p:spPr>
        <p:txBody>
          <a:bodyPr>
            <a:noAutofit/>
          </a:bodyPr>
          <a:lstStyle/>
          <a:p>
            <a:pPr>
              <a:lnSpc>
                <a:spcPct val="160000"/>
              </a:lnSpc>
              <a:buFont typeface="Wingdings" pitchFamily="2" charset="2"/>
              <a:buChar char="q"/>
            </a:pPr>
            <a:r>
              <a:rPr lang="en-IN" sz="2400" dirty="0">
                <a:latin typeface="Times New Roman" pitchFamily="18" charset="0"/>
                <a:cs typeface="Times New Roman" pitchFamily="18" charset="0"/>
              </a:rPr>
              <a:t>Distalization is best done in moderate maxillary skeletal and/or dento-aleolar protrusion.</a:t>
            </a:r>
          </a:p>
          <a:p>
            <a:pPr>
              <a:lnSpc>
                <a:spcPct val="160000"/>
              </a:lnSpc>
              <a:buFont typeface="Wingdings" pitchFamily="2" charset="2"/>
              <a:buChar char="q"/>
            </a:pPr>
            <a:r>
              <a:rPr lang="en-IN" sz="2400" dirty="0">
                <a:latin typeface="Times New Roman" pitchFamily="18" charset="0"/>
                <a:cs typeface="Times New Roman" pitchFamily="18" charset="0"/>
              </a:rPr>
              <a:t>Moderate arch-length deficiencies can be addressed by distalization of the molars.</a:t>
            </a:r>
          </a:p>
          <a:p>
            <a:pPr>
              <a:lnSpc>
                <a:spcPct val="160000"/>
              </a:lnSpc>
              <a:buFont typeface="Wingdings" pitchFamily="2" charset="2"/>
              <a:buChar char="q"/>
            </a:pPr>
            <a:r>
              <a:rPr lang="en-IN" sz="2400" dirty="0">
                <a:latin typeface="Times New Roman" pitchFamily="18" charset="0"/>
                <a:cs typeface="Times New Roman" pitchFamily="18" charset="0"/>
              </a:rPr>
              <a:t>Distalization is recommended when extraction of the maxillary teeth is  not indicated.</a:t>
            </a:r>
          </a:p>
          <a:p>
            <a:pPr>
              <a:lnSpc>
                <a:spcPct val="160000"/>
              </a:lnSpc>
              <a:buFont typeface="Wingdings" pitchFamily="2" charset="2"/>
              <a:buChar char="q"/>
            </a:pPr>
            <a:r>
              <a:rPr lang="en-IN" sz="2400" dirty="0">
                <a:latin typeface="Times New Roman" pitchFamily="18" charset="0"/>
                <a:cs typeface="Times New Roman" pitchFamily="18" charset="0"/>
              </a:rPr>
              <a:t>If the mandibular tooth size/arch perimeter relationship does not permit mesial movement of the lower molars, then distalization of the maxillary molars may be considered.</a:t>
            </a:r>
          </a:p>
        </p:txBody>
      </p:sp>
    </p:spTree>
    <p:extLst>
      <p:ext uri="{BB962C8B-B14F-4D97-AF65-F5344CB8AC3E}">
        <p14:creationId xmlns:p14="http://schemas.microsoft.com/office/powerpoint/2010/main" val="144707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latin typeface="Times New Roman" pitchFamily="18" charset="0"/>
                <a:cs typeface="Times New Roman" pitchFamily="18" charset="0"/>
              </a:rPr>
              <a:t>Contraindication for distalization</a:t>
            </a:r>
          </a:p>
        </p:txBody>
      </p:sp>
      <p:sp>
        <p:nvSpPr>
          <p:cNvPr id="3" name="Content Placeholder 2"/>
          <p:cNvSpPr>
            <a:spLocks noGrp="1"/>
          </p:cNvSpPr>
          <p:nvPr>
            <p:ph idx="1"/>
          </p:nvPr>
        </p:nvSpPr>
        <p:spPr>
          <a:xfrm>
            <a:off x="357158" y="1571612"/>
            <a:ext cx="8643998" cy="5143536"/>
          </a:xfrm>
        </p:spPr>
        <p:txBody>
          <a:bodyPr>
            <a:normAutofit/>
          </a:bodyPr>
          <a:lstStyle/>
          <a:p>
            <a:pPr>
              <a:lnSpc>
                <a:spcPct val="150000"/>
              </a:lnSpc>
              <a:buFont typeface="Wingdings" pitchFamily="2" charset="2"/>
              <a:buChar char="q"/>
            </a:pPr>
            <a:r>
              <a:rPr lang="en-IN" sz="2400" dirty="0">
                <a:latin typeface="Times New Roman" pitchFamily="18" charset="0"/>
                <a:cs typeface="Times New Roman" pitchFamily="18" charset="0"/>
              </a:rPr>
              <a:t>In severe protrusive profiles an severe incisor proclination.</a:t>
            </a:r>
          </a:p>
          <a:p>
            <a:pPr>
              <a:lnSpc>
                <a:spcPct val="150000"/>
              </a:lnSpc>
              <a:buFont typeface="Wingdings" pitchFamily="2" charset="2"/>
              <a:buChar char="q"/>
            </a:pPr>
            <a:r>
              <a:rPr lang="en-IN" sz="2400" dirty="0">
                <a:latin typeface="Times New Roman" pitchFamily="18" charset="0"/>
                <a:cs typeface="Times New Roman" pitchFamily="18" charset="0"/>
              </a:rPr>
              <a:t>In case of high mandibular plane angle and anterior openbites as these features can further worsen.</a:t>
            </a:r>
          </a:p>
          <a:p>
            <a:pPr>
              <a:lnSpc>
                <a:spcPct val="150000"/>
              </a:lnSpc>
              <a:buFont typeface="Wingdings" pitchFamily="2" charset="2"/>
              <a:buChar char="q"/>
            </a:pPr>
            <a:r>
              <a:rPr lang="en-IN" sz="2400" dirty="0">
                <a:latin typeface="Times New Roman" pitchFamily="18" charset="0"/>
                <a:cs typeface="Times New Roman" pitchFamily="18" charset="0"/>
              </a:rPr>
              <a:t>Severe crowding (more than 6mm)</a:t>
            </a:r>
          </a:p>
          <a:p>
            <a:pPr>
              <a:lnSpc>
                <a:spcPct val="150000"/>
              </a:lnSpc>
              <a:buFont typeface="Wingdings" pitchFamily="2" charset="2"/>
              <a:buChar char="q"/>
            </a:pPr>
            <a:r>
              <a:rPr lang="en-IN" sz="2400" dirty="0">
                <a:latin typeface="Times New Roman" pitchFamily="18" charset="0"/>
                <a:cs typeface="Times New Roman" pitchFamily="18" charset="0"/>
              </a:rPr>
              <a:t> Patient with insufficient seating of the Nance button because of  reduced palatal vault inclination. </a:t>
            </a:r>
          </a:p>
          <a:p>
            <a:pPr>
              <a:lnSpc>
                <a:spcPct val="150000"/>
              </a:lnSpc>
              <a:buNone/>
            </a:pPr>
            <a:r>
              <a:rPr lang="en-IN" sz="2400" dirty="0">
                <a:latin typeface="Times New Roman" pitchFamily="18" charset="0"/>
                <a:cs typeface="Times New Roman" pitchFamily="18" charset="0"/>
              </a:rPr>
              <a:t>Distalization can be brought about by the following methods:</a:t>
            </a:r>
          </a:p>
          <a:p>
            <a:pPr marL="576072" indent="-457200">
              <a:lnSpc>
                <a:spcPct val="150000"/>
              </a:lnSpc>
              <a:buFont typeface="+mj-lt"/>
              <a:buAutoNum type="arabicPeriod"/>
            </a:pPr>
            <a:r>
              <a:rPr lang="en-IN" sz="2400" dirty="0">
                <a:latin typeface="Times New Roman" pitchFamily="18" charset="0"/>
                <a:cs typeface="Times New Roman" pitchFamily="18" charset="0"/>
              </a:rPr>
              <a:t>Extra-oral methods</a:t>
            </a:r>
          </a:p>
          <a:p>
            <a:pPr marL="576072" indent="-457200">
              <a:lnSpc>
                <a:spcPct val="150000"/>
              </a:lnSpc>
              <a:buFont typeface="+mj-lt"/>
              <a:buAutoNum type="arabicPeriod"/>
            </a:pPr>
            <a:r>
              <a:rPr lang="en-IN" sz="2400" dirty="0">
                <a:latin typeface="Times New Roman" pitchFamily="18" charset="0"/>
                <a:cs typeface="Times New Roman" pitchFamily="18" charset="0"/>
              </a:rPr>
              <a:t>Intra-oral methods</a:t>
            </a:r>
          </a:p>
          <a:p>
            <a:pPr>
              <a:lnSpc>
                <a:spcPct val="150000"/>
              </a:lnSpc>
              <a:buFont typeface="Wingdings" pitchFamily="2" charset="2"/>
              <a:buChar char="q"/>
            </a:pP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903344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IN" sz="3200" dirty="0">
                <a:latin typeface="Times New Roman" pitchFamily="18" charset="0"/>
                <a:cs typeface="Times New Roman" pitchFamily="18" charset="0"/>
              </a:rPr>
              <a:t>Extra oral methods</a:t>
            </a:r>
          </a:p>
        </p:txBody>
      </p:sp>
      <p:sp>
        <p:nvSpPr>
          <p:cNvPr id="3" name="Content Placeholder 2"/>
          <p:cNvSpPr>
            <a:spLocks noGrp="1"/>
          </p:cNvSpPr>
          <p:nvPr>
            <p:ph idx="1"/>
          </p:nvPr>
        </p:nvSpPr>
        <p:spPr>
          <a:xfrm>
            <a:off x="428596" y="1857364"/>
            <a:ext cx="8229600" cy="5214951"/>
          </a:xfrm>
        </p:spPr>
        <p:txBody>
          <a:bodyPr>
            <a:noAutofit/>
          </a:bodyPr>
          <a:lstStyle/>
          <a:p>
            <a:pPr marL="576072" indent="-457200">
              <a:lnSpc>
                <a:spcPct val="170000"/>
              </a:lnSpc>
              <a:buFont typeface="Wingdings" pitchFamily="2" charset="2"/>
              <a:buChar char="q"/>
            </a:pPr>
            <a:r>
              <a:rPr lang="en-IN" sz="2400" dirty="0">
                <a:latin typeface="Times New Roman" pitchFamily="18" charset="0"/>
                <a:cs typeface="Times New Roman" pitchFamily="18" charset="0"/>
              </a:rPr>
              <a:t>Headgears deriving anchorage from the cervical or cranial region can be used to distalize molars.</a:t>
            </a:r>
          </a:p>
          <a:p>
            <a:pPr marL="576072" indent="-457200">
              <a:lnSpc>
                <a:spcPct val="170000"/>
              </a:lnSpc>
              <a:buFont typeface="Wingdings" pitchFamily="2" charset="2"/>
              <a:buChar char="q"/>
            </a:pPr>
            <a:r>
              <a:rPr lang="en-IN" sz="2400" dirty="0">
                <a:latin typeface="Times New Roman" pitchFamily="18" charset="0"/>
                <a:cs typeface="Times New Roman" pitchFamily="18" charset="0"/>
              </a:rPr>
              <a:t> The headgear assembly consists of a face bow that is made of an inner and an outer bow.</a:t>
            </a:r>
          </a:p>
          <a:p>
            <a:pPr marL="576072" indent="-457200">
              <a:lnSpc>
                <a:spcPct val="170000"/>
              </a:lnSpc>
              <a:buFont typeface="Wingdings" pitchFamily="2" charset="2"/>
              <a:buChar char="q"/>
            </a:pPr>
            <a:r>
              <a:rPr lang="en-IN" sz="2400" dirty="0">
                <a:latin typeface="Times New Roman" pitchFamily="18" charset="0"/>
                <a:cs typeface="Times New Roman" pitchFamily="18" charset="0"/>
              </a:rPr>
              <a:t> The inner bow is fixed to buccal tubes present on the molars. The outer bow is attached to the extra oral head cap or neck strap.</a:t>
            </a:r>
          </a:p>
          <a:p>
            <a:pPr marL="576072" indent="-457200">
              <a:lnSpc>
                <a:spcPct val="150000"/>
              </a:lnSpc>
              <a:buFont typeface="+mj-lt"/>
              <a:buAutoNum type="alphaLcPeriod"/>
            </a:pPr>
            <a:endParaRPr lang="en-IN" sz="2400" dirty="0">
              <a:latin typeface="Times New Roman" pitchFamily="18" charset="0"/>
              <a:cs typeface="Times New Roman" pitchFamily="18" charset="0"/>
            </a:endParaRPr>
          </a:p>
          <a:p>
            <a:pPr marL="576072" indent="-457200">
              <a:lnSpc>
                <a:spcPct val="150000"/>
              </a:lnSpc>
              <a:buNone/>
            </a:pPr>
            <a:endParaRPr lang="en-IN" sz="2400" dirty="0">
              <a:latin typeface="Times New Roman" pitchFamily="18" charset="0"/>
              <a:cs typeface="Times New Roman" pitchFamily="18" charset="0"/>
            </a:endParaRPr>
          </a:p>
          <a:p>
            <a:pPr marL="576072" indent="-457200">
              <a:lnSpc>
                <a:spcPct val="150000"/>
              </a:lnSpc>
              <a:buFont typeface="+mj-lt"/>
              <a:buAutoNum type="arabicPeriod"/>
            </a:pPr>
            <a:endParaRPr lang="en-IN" sz="2400" dirty="0">
              <a:latin typeface="Times New Roman" pitchFamily="18" charset="0"/>
              <a:cs typeface="Times New Roman" pitchFamily="18" charset="0"/>
            </a:endParaRPr>
          </a:p>
          <a:p>
            <a:pPr marL="576072" indent="-457200">
              <a:lnSpc>
                <a:spcPct val="150000"/>
              </a:lnSpc>
              <a:buFont typeface="+mj-lt"/>
              <a:buAutoNum type="arabicPeriod"/>
            </a:pP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40530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Intra-oral methods</a:t>
            </a:r>
          </a:p>
        </p:txBody>
      </p:sp>
      <p:sp>
        <p:nvSpPr>
          <p:cNvPr id="3" name="Content Placeholder 2"/>
          <p:cNvSpPr>
            <a:spLocks noGrp="1"/>
          </p:cNvSpPr>
          <p:nvPr>
            <p:ph idx="1"/>
          </p:nvPr>
        </p:nvSpPr>
        <p:spPr>
          <a:xfrm>
            <a:off x="457200" y="1775191"/>
            <a:ext cx="8229600" cy="5082809"/>
          </a:xfrm>
        </p:spPr>
        <p:txBody>
          <a:bodyPr>
            <a:normAutofit fontScale="92500"/>
          </a:bodyPr>
          <a:lstStyle/>
          <a:p>
            <a:pPr marL="576072" indent="-457200">
              <a:lnSpc>
                <a:spcPct val="150000"/>
              </a:lnSpc>
              <a:buFont typeface="Wingdings" pitchFamily="2" charset="2"/>
              <a:buChar char="v"/>
            </a:pPr>
            <a:r>
              <a:rPr lang="en-IN" sz="2600" dirty="0">
                <a:latin typeface="Times New Roman" pitchFamily="18" charset="0"/>
                <a:cs typeface="Times New Roman" pitchFamily="18" charset="0"/>
              </a:rPr>
              <a:t>In order to overcome the drawbacks of extra-oral appliance, various intra-oral appliance to distalize molars were introduced.</a:t>
            </a:r>
          </a:p>
          <a:p>
            <a:pPr marL="576072" indent="-457200">
              <a:lnSpc>
                <a:spcPct val="150000"/>
              </a:lnSpc>
              <a:buFont typeface="Wingdings" pitchFamily="2" charset="2"/>
              <a:buChar char="v"/>
            </a:pPr>
            <a:r>
              <a:rPr lang="en-IN" sz="2600" dirty="0">
                <a:latin typeface="Times New Roman" pitchFamily="18" charset="0"/>
                <a:cs typeface="Times New Roman" pitchFamily="18" charset="0"/>
              </a:rPr>
              <a:t> The appliance are fixed on to the teeth and therefore produce a continuous effect. </a:t>
            </a:r>
          </a:p>
          <a:p>
            <a:pPr marL="576072" indent="-457200">
              <a:lnSpc>
                <a:spcPct val="150000"/>
              </a:lnSpc>
              <a:buFont typeface="Wingdings" pitchFamily="2" charset="2"/>
              <a:buChar char="v"/>
            </a:pPr>
            <a:r>
              <a:rPr lang="en-IN" sz="2600" dirty="0">
                <a:latin typeface="Times New Roman" pitchFamily="18" charset="0"/>
                <a:cs typeface="Times New Roman" pitchFamily="18" charset="0"/>
              </a:rPr>
              <a:t>The following are some of the intra-oral devices used:-</a:t>
            </a:r>
          </a:p>
          <a:p>
            <a:pPr marL="576072" indent="-457200">
              <a:lnSpc>
                <a:spcPct val="150000"/>
              </a:lnSpc>
              <a:buFont typeface="+mj-lt"/>
              <a:buAutoNum type="arabicPeriod"/>
            </a:pPr>
            <a:r>
              <a:rPr lang="en-IN" sz="2600" dirty="0">
                <a:latin typeface="Times New Roman" pitchFamily="18" charset="0"/>
                <a:cs typeface="Times New Roman" pitchFamily="18" charset="0"/>
              </a:rPr>
              <a:t>Sagittal appliance</a:t>
            </a:r>
          </a:p>
          <a:p>
            <a:pPr marL="576072" indent="-457200">
              <a:lnSpc>
                <a:spcPct val="150000"/>
              </a:lnSpc>
              <a:buFont typeface="+mj-lt"/>
              <a:buAutoNum type="arabicPeriod"/>
            </a:pPr>
            <a:r>
              <a:rPr lang="en-IN" sz="2600" dirty="0">
                <a:latin typeface="Times New Roman" pitchFamily="18" charset="0"/>
                <a:cs typeface="Times New Roman" pitchFamily="18" charset="0"/>
              </a:rPr>
              <a:t>Pendulum appliance</a:t>
            </a:r>
          </a:p>
          <a:p>
            <a:pPr marL="576072" indent="-457200">
              <a:lnSpc>
                <a:spcPct val="150000"/>
              </a:lnSpc>
              <a:buFont typeface="+mj-lt"/>
              <a:buAutoNum type="arabicPeriod"/>
            </a:pPr>
            <a:r>
              <a:rPr lang="en-IN" sz="2600" dirty="0">
                <a:latin typeface="Times New Roman" pitchFamily="18" charset="0"/>
                <a:cs typeface="Times New Roman" pitchFamily="18" charset="0"/>
              </a:rPr>
              <a:t>Jones jig</a:t>
            </a:r>
          </a:p>
          <a:p>
            <a:pPr marL="576072" indent="-457200">
              <a:lnSpc>
                <a:spcPct val="150000"/>
              </a:lnSpc>
              <a:buFont typeface="+mj-lt"/>
              <a:buAutoNum type="arabicPeriod"/>
            </a:pP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4143142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buNone/>
            </a:pPr>
            <a:r>
              <a:rPr lang="en-IN" sz="2400" dirty="0">
                <a:solidFill>
                  <a:srgbClr val="FFC000"/>
                </a:solidFill>
                <a:latin typeface="Times New Roman" pitchFamily="18" charset="0"/>
                <a:cs typeface="Times New Roman" pitchFamily="18" charset="0"/>
              </a:rPr>
              <a:t>4.</a:t>
            </a:r>
            <a:r>
              <a:rPr lang="en-IN" sz="2400" dirty="0">
                <a:latin typeface="Times New Roman" pitchFamily="18" charset="0"/>
                <a:cs typeface="Times New Roman" pitchFamily="18" charset="0"/>
              </a:rPr>
              <a:t>Distal jet</a:t>
            </a:r>
          </a:p>
          <a:p>
            <a:pPr>
              <a:lnSpc>
                <a:spcPct val="150000"/>
              </a:lnSpc>
              <a:buNone/>
            </a:pPr>
            <a:r>
              <a:rPr lang="en-IN" sz="2400" dirty="0">
                <a:solidFill>
                  <a:srgbClr val="FFC000"/>
                </a:solidFill>
                <a:latin typeface="Times New Roman" pitchFamily="18" charset="0"/>
                <a:cs typeface="Times New Roman" pitchFamily="18" charset="0"/>
              </a:rPr>
              <a:t>5</a:t>
            </a:r>
            <a:r>
              <a:rPr lang="en-IN" sz="2400" dirty="0">
                <a:latin typeface="Times New Roman" pitchFamily="18" charset="0"/>
                <a:cs typeface="Times New Roman" pitchFamily="18" charset="0"/>
              </a:rPr>
              <a:t>.Acrylic cervical occipital appliance</a:t>
            </a:r>
          </a:p>
          <a:p>
            <a:pPr>
              <a:lnSpc>
                <a:spcPct val="150000"/>
              </a:lnSpc>
              <a:buNone/>
            </a:pPr>
            <a:r>
              <a:rPr lang="en-IN" sz="2400" dirty="0">
                <a:solidFill>
                  <a:srgbClr val="FFC000"/>
                </a:solidFill>
                <a:latin typeface="Times New Roman" pitchFamily="18" charset="0"/>
                <a:cs typeface="Times New Roman" pitchFamily="18" charset="0"/>
              </a:rPr>
              <a:t>6.</a:t>
            </a:r>
            <a:r>
              <a:rPr lang="en-IN" sz="2400" dirty="0">
                <a:latin typeface="Times New Roman" pitchFamily="18" charset="0"/>
                <a:cs typeface="Times New Roman" pitchFamily="18" charset="0"/>
              </a:rPr>
              <a:t>The fast back appliance</a:t>
            </a:r>
          </a:p>
          <a:p>
            <a:pPr>
              <a:lnSpc>
                <a:spcPct val="150000"/>
              </a:lnSpc>
              <a:buNone/>
            </a:pPr>
            <a:r>
              <a:rPr lang="en-IN" sz="2400" dirty="0">
                <a:solidFill>
                  <a:srgbClr val="FFC000"/>
                </a:solidFill>
                <a:latin typeface="Times New Roman" pitchFamily="18" charset="0"/>
                <a:cs typeface="Times New Roman" pitchFamily="18" charset="0"/>
              </a:rPr>
              <a:t>7.</a:t>
            </a:r>
            <a:r>
              <a:rPr lang="en-IN" sz="2400" dirty="0">
                <a:latin typeface="Times New Roman" pitchFamily="18" charset="0"/>
                <a:cs typeface="Times New Roman" pitchFamily="18" charset="0"/>
              </a:rPr>
              <a:t>Transpalatal arch</a:t>
            </a:r>
          </a:p>
          <a:p>
            <a:pPr>
              <a:lnSpc>
                <a:spcPct val="150000"/>
              </a:lnSpc>
              <a:buNone/>
            </a:pPr>
            <a:r>
              <a:rPr lang="en-IN" sz="2400" dirty="0">
                <a:solidFill>
                  <a:srgbClr val="FFC000"/>
                </a:solidFill>
                <a:latin typeface="Times New Roman" pitchFamily="18" charset="0"/>
                <a:cs typeface="Times New Roman" pitchFamily="18" charset="0"/>
              </a:rPr>
              <a:t>8.</a:t>
            </a:r>
            <a:r>
              <a:rPr lang="en-IN" sz="2400" dirty="0">
                <a:latin typeface="Times New Roman" pitchFamily="18" charset="0"/>
                <a:cs typeface="Times New Roman" pitchFamily="18" charset="0"/>
              </a:rPr>
              <a:t>Herbst appliance</a:t>
            </a:r>
          </a:p>
          <a:p>
            <a:pPr>
              <a:lnSpc>
                <a:spcPct val="150000"/>
              </a:lnSpc>
              <a:buNone/>
            </a:pPr>
            <a:r>
              <a:rPr lang="en-IN" sz="2400" dirty="0">
                <a:solidFill>
                  <a:srgbClr val="FFC000"/>
                </a:solidFill>
                <a:latin typeface="Times New Roman" pitchFamily="18" charset="0"/>
                <a:cs typeface="Times New Roman" pitchFamily="18" charset="0"/>
              </a:rPr>
              <a:t>9.</a:t>
            </a:r>
            <a:r>
              <a:rPr lang="en-IN" sz="2400" dirty="0">
                <a:latin typeface="Times New Roman" pitchFamily="18" charset="0"/>
                <a:cs typeface="Times New Roman" pitchFamily="18" charset="0"/>
              </a:rPr>
              <a:t>Jasper jumper</a:t>
            </a:r>
          </a:p>
        </p:txBody>
      </p:sp>
    </p:spTree>
    <p:extLst>
      <p:ext uri="{BB962C8B-B14F-4D97-AF65-F5344CB8AC3E}">
        <p14:creationId xmlns:p14="http://schemas.microsoft.com/office/powerpoint/2010/main" val="2880337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latin typeface="Times New Roman" pitchFamily="18" charset="0"/>
                <a:cs typeface="Times New Roman" pitchFamily="18" charset="0"/>
              </a:rPr>
              <a:t>Uprighting of molars</a:t>
            </a:r>
          </a:p>
        </p:txBody>
      </p:sp>
      <p:sp>
        <p:nvSpPr>
          <p:cNvPr id="3" name="Content Placeholder 2"/>
          <p:cNvSpPr>
            <a:spLocks noGrp="1"/>
          </p:cNvSpPr>
          <p:nvPr>
            <p:ph idx="1"/>
          </p:nvPr>
        </p:nvSpPr>
        <p:spPr>
          <a:xfrm>
            <a:off x="428596" y="1428736"/>
            <a:ext cx="8258204" cy="5429264"/>
          </a:xfrm>
        </p:spPr>
        <p:txBody>
          <a:bodyPr>
            <a:noAutofit/>
          </a:bodyPr>
          <a:lstStyle/>
          <a:p>
            <a:pPr>
              <a:lnSpc>
                <a:spcPct val="150000"/>
              </a:lnSpc>
            </a:pPr>
            <a:r>
              <a:rPr lang="en-IN" sz="2400" dirty="0">
                <a:latin typeface="Times New Roman" pitchFamily="18" charset="0"/>
                <a:cs typeface="Times New Roman" pitchFamily="18" charset="0"/>
              </a:rPr>
              <a:t>Premature loss of a second deciduous molar or extraction of a second premolar can cause mesial tipping of the first permanent molar.</a:t>
            </a:r>
          </a:p>
          <a:p>
            <a:pPr>
              <a:lnSpc>
                <a:spcPct val="150000"/>
              </a:lnSpc>
            </a:pPr>
            <a:r>
              <a:rPr lang="en-IN" sz="2400" dirty="0">
                <a:latin typeface="Times New Roman" pitchFamily="18" charset="0"/>
                <a:cs typeface="Times New Roman" pitchFamily="18" charset="0"/>
              </a:rPr>
              <a:t>A mesially tipped molar occupies more space than an upright molar.</a:t>
            </a:r>
          </a:p>
          <a:p>
            <a:pPr>
              <a:lnSpc>
                <a:spcPct val="150000"/>
              </a:lnSpc>
            </a:pPr>
            <a:r>
              <a:rPr lang="en-IN" sz="2400" dirty="0">
                <a:latin typeface="Times New Roman" pitchFamily="18" charset="0"/>
                <a:cs typeface="Times New Roman" pitchFamily="18" charset="0"/>
              </a:rPr>
              <a:t>Thus by uprighting these tipped molars, certain amount of space can be recovered.</a:t>
            </a:r>
          </a:p>
          <a:p>
            <a:pPr>
              <a:lnSpc>
                <a:spcPct val="150000"/>
              </a:lnSpc>
            </a:pPr>
            <a:r>
              <a:rPr lang="en-IN" sz="2400" dirty="0">
                <a:latin typeface="Times New Roman" pitchFamily="18" charset="0"/>
                <a:cs typeface="Times New Roman" pitchFamily="18" charset="0"/>
              </a:rPr>
              <a:t>Molars can be uprighted using molar uprighting spring or some form of space regainer.</a:t>
            </a:r>
          </a:p>
        </p:txBody>
      </p:sp>
    </p:spTree>
    <p:extLst>
      <p:ext uri="{BB962C8B-B14F-4D97-AF65-F5344CB8AC3E}">
        <p14:creationId xmlns:p14="http://schemas.microsoft.com/office/powerpoint/2010/main" val="442284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IN" sz="3200" dirty="0">
                <a:latin typeface="Times New Roman" pitchFamily="18" charset="0"/>
                <a:cs typeface="Times New Roman" pitchFamily="18" charset="0"/>
              </a:rPr>
              <a:t>Derotation of posterior teeth</a:t>
            </a:r>
          </a:p>
        </p:txBody>
      </p:sp>
      <p:sp>
        <p:nvSpPr>
          <p:cNvPr id="3" name="Content Placeholder 2"/>
          <p:cNvSpPr>
            <a:spLocks noGrp="1"/>
          </p:cNvSpPr>
          <p:nvPr>
            <p:ph idx="1"/>
          </p:nvPr>
        </p:nvSpPr>
        <p:spPr/>
        <p:txBody>
          <a:bodyPr>
            <a:normAutofit/>
          </a:bodyPr>
          <a:lstStyle/>
          <a:p>
            <a:pPr>
              <a:lnSpc>
                <a:spcPct val="150000"/>
              </a:lnSpc>
            </a:pPr>
            <a:r>
              <a:rPr lang="en-IN" sz="2400" dirty="0">
                <a:latin typeface="Times New Roman" pitchFamily="18" charset="0"/>
                <a:cs typeface="Times New Roman" pitchFamily="18" charset="0"/>
              </a:rPr>
              <a:t>Rotated posterior teeth occupy more space than normally placed posterior teeth occupy more space than normally placed posterior teeth.</a:t>
            </a:r>
          </a:p>
          <a:p>
            <a:pPr>
              <a:lnSpc>
                <a:spcPct val="150000"/>
              </a:lnSpc>
            </a:pPr>
            <a:r>
              <a:rPr lang="en-IN" sz="2400" dirty="0">
                <a:latin typeface="Times New Roman" pitchFamily="18" charset="0"/>
                <a:cs typeface="Times New Roman" pitchFamily="18" charset="0"/>
              </a:rPr>
              <a:t>Derotation of these teeth hence provide some amount of arch length.</a:t>
            </a:r>
          </a:p>
          <a:p>
            <a:pPr>
              <a:lnSpc>
                <a:spcPct val="150000"/>
              </a:lnSpc>
            </a:pPr>
            <a:r>
              <a:rPr lang="en-IN" sz="2400" dirty="0">
                <a:latin typeface="Times New Roman" pitchFamily="18" charset="0"/>
                <a:cs typeface="Times New Roman" pitchFamily="18" charset="0"/>
              </a:rPr>
              <a:t>Derotation is the best archived with fixed appliances incorporating springs or elastics using a force couple.</a:t>
            </a:r>
          </a:p>
        </p:txBody>
      </p:sp>
    </p:spTree>
    <p:extLst>
      <p:ext uri="{BB962C8B-B14F-4D97-AF65-F5344CB8AC3E}">
        <p14:creationId xmlns:p14="http://schemas.microsoft.com/office/powerpoint/2010/main" val="437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IN" sz="3200" dirty="0">
                <a:latin typeface="Times New Roman" pitchFamily="18" charset="0"/>
                <a:cs typeface="Times New Roman" pitchFamily="18" charset="0"/>
              </a:rPr>
              <a:t>Proclination of anterior teeth</a:t>
            </a:r>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v"/>
            </a:pPr>
            <a:r>
              <a:rPr lang="en-IN" sz="2400" dirty="0">
                <a:latin typeface="Times New Roman" pitchFamily="18" charset="0"/>
                <a:cs typeface="Times New Roman" pitchFamily="18" charset="0"/>
              </a:rPr>
              <a:t>Proclination of a retruded anterior tooth results in gain of arch length .</a:t>
            </a:r>
          </a:p>
          <a:p>
            <a:pPr>
              <a:lnSpc>
                <a:spcPct val="150000"/>
              </a:lnSpc>
              <a:buFont typeface="Wingdings" pitchFamily="2" charset="2"/>
              <a:buChar char="v"/>
            </a:pPr>
            <a:r>
              <a:rPr lang="en-IN" sz="2400" dirty="0">
                <a:latin typeface="Times New Roman" pitchFamily="18" charset="0"/>
                <a:cs typeface="Times New Roman" pitchFamily="18" charset="0"/>
              </a:rPr>
              <a:t> This is usually  indicated in cases where the teeth are retroclined  or in those cases where protracting the anterior  will not affect the soft tissue profile.</a:t>
            </a:r>
          </a:p>
        </p:txBody>
      </p:sp>
    </p:spTree>
    <p:extLst>
      <p:ext uri="{BB962C8B-B14F-4D97-AF65-F5344CB8AC3E}">
        <p14:creationId xmlns:p14="http://schemas.microsoft.com/office/powerpoint/2010/main" val="24442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3C5D-32B4-2048-8C9A-01559FD7E196}"/>
              </a:ext>
            </a:extLst>
          </p:cNvPr>
          <p:cNvSpPr>
            <a:spLocks noGrp="1"/>
          </p:cNvSpPr>
          <p:nvPr>
            <p:ph type="title"/>
          </p:nvPr>
        </p:nvSpPr>
        <p:spPr/>
        <p:txBody>
          <a:bodyPr/>
          <a:lstStyle/>
          <a:p>
            <a:r>
              <a:rPr lang="en-IN" dirty="0"/>
              <a:t>                      CONTENTS</a:t>
            </a:r>
            <a:endParaRPr lang="en-US" dirty="0"/>
          </a:p>
        </p:txBody>
      </p:sp>
      <p:sp>
        <p:nvSpPr>
          <p:cNvPr id="3" name="Content Placeholder 2">
            <a:extLst>
              <a:ext uri="{FF2B5EF4-FFF2-40B4-BE49-F238E27FC236}">
                <a16:creationId xmlns:a16="http://schemas.microsoft.com/office/drawing/2014/main" id="{6BA96CA1-6ED5-4A4D-B986-FC52CC269224}"/>
              </a:ext>
            </a:extLst>
          </p:cNvPr>
          <p:cNvSpPr>
            <a:spLocks noGrp="1"/>
          </p:cNvSpPr>
          <p:nvPr>
            <p:ph idx="1"/>
          </p:nvPr>
        </p:nvSpPr>
        <p:spPr>
          <a:xfrm>
            <a:off x="28600" y="1408176"/>
            <a:ext cx="9144000" cy="5680365"/>
          </a:xfrm>
        </p:spPr>
        <p:txBody>
          <a:bodyPr>
            <a:normAutofit/>
          </a:bodyPr>
          <a:lstStyle/>
          <a:p>
            <a:pPr marL="118872" indent="0">
              <a:buNone/>
            </a:pPr>
            <a:endParaRPr lang="en-IN" sz="2800" b="1" i="1" u="sng" dirty="0">
              <a:solidFill>
                <a:schemeClr val="accent1">
                  <a:lumMod val="75000"/>
                </a:schemeClr>
              </a:solidFill>
            </a:endParaRPr>
          </a:p>
          <a:p>
            <a:pPr marL="118872" indent="0">
              <a:buNone/>
            </a:pPr>
            <a:r>
              <a:rPr lang="en-IN" sz="2800" b="1" dirty="0">
                <a:solidFill>
                  <a:schemeClr val="accent1">
                    <a:lumMod val="75000"/>
                  </a:schemeClr>
                </a:solidFill>
              </a:rPr>
              <a:t>1.Introduction</a:t>
            </a:r>
          </a:p>
          <a:p>
            <a:pPr marL="118872" indent="0">
              <a:buNone/>
            </a:pPr>
            <a:r>
              <a:rPr lang="en-IN" sz="2800" b="1" dirty="0">
                <a:solidFill>
                  <a:schemeClr val="accent1">
                    <a:lumMod val="75000"/>
                  </a:schemeClr>
                </a:solidFill>
              </a:rPr>
              <a:t>2. Methods of Gaining Space</a:t>
            </a:r>
          </a:p>
          <a:p>
            <a:pPr marL="118872" indent="0">
              <a:buNone/>
            </a:pPr>
            <a:r>
              <a:rPr lang="en-IN" sz="2800" b="1" dirty="0">
                <a:solidFill>
                  <a:schemeClr val="accent1">
                    <a:lumMod val="75000"/>
                  </a:schemeClr>
                </a:solidFill>
              </a:rPr>
              <a:t>3. Proximal </a:t>
            </a:r>
            <a:r>
              <a:rPr lang="en-IN" sz="2800" b="1" dirty="0" smtClean="0">
                <a:solidFill>
                  <a:schemeClr val="accent1">
                    <a:lumMod val="75000"/>
                  </a:schemeClr>
                </a:solidFill>
              </a:rPr>
              <a:t>stripping</a:t>
            </a:r>
            <a:endParaRPr lang="en-IN" sz="2800" b="1" dirty="0">
              <a:solidFill>
                <a:schemeClr val="accent1">
                  <a:lumMod val="75000"/>
                </a:schemeClr>
              </a:solidFill>
            </a:endParaRPr>
          </a:p>
          <a:p>
            <a:pPr marL="118872" indent="0">
              <a:buNone/>
            </a:pPr>
            <a:r>
              <a:rPr lang="en-IN" sz="2800" b="1" dirty="0">
                <a:solidFill>
                  <a:schemeClr val="accent1">
                    <a:lumMod val="75000"/>
                  </a:schemeClr>
                </a:solidFill>
              </a:rPr>
              <a:t>4. Expansion as a method of gaining </a:t>
            </a:r>
            <a:r>
              <a:rPr lang="en-IN" sz="2800" b="1" dirty="0" smtClean="0">
                <a:solidFill>
                  <a:schemeClr val="accent1">
                    <a:lumMod val="75000"/>
                  </a:schemeClr>
                </a:solidFill>
              </a:rPr>
              <a:t>space</a:t>
            </a:r>
          </a:p>
          <a:p>
            <a:pPr marL="118872" indent="0">
              <a:buNone/>
            </a:pPr>
            <a:r>
              <a:rPr lang="en-IN" sz="2800" b="1" dirty="0" smtClean="0">
                <a:solidFill>
                  <a:schemeClr val="accent1">
                    <a:lumMod val="75000"/>
                  </a:schemeClr>
                </a:solidFill>
              </a:rPr>
              <a:t>5</a:t>
            </a:r>
            <a:r>
              <a:rPr lang="en-IN" sz="2800" b="1" dirty="0">
                <a:solidFill>
                  <a:schemeClr val="accent1">
                    <a:lumMod val="75000"/>
                  </a:schemeClr>
                </a:solidFill>
              </a:rPr>
              <a:t>. </a:t>
            </a:r>
            <a:r>
              <a:rPr lang="en-IN" sz="2800" b="1" dirty="0" err="1">
                <a:solidFill>
                  <a:schemeClr val="accent1">
                    <a:lumMod val="75000"/>
                  </a:schemeClr>
                </a:solidFill>
              </a:rPr>
              <a:t>Distalization</a:t>
            </a:r>
            <a:r>
              <a:rPr lang="en-IN" sz="2800" b="1" dirty="0">
                <a:solidFill>
                  <a:schemeClr val="accent1">
                    <a:lumMod val="75000"/>
                  </a:schemeClr>
                </a:solidFill>
              </a:rPr>
              <a:t> : Indications, Contraindications</a:t>
            </a:r>
          </a:p>
          <a:p>
            <a:pPr marL="411480" lvl="1" indent="0">
              <a:buNone/>
            </a:pPr>
            <a:r>
              <a:rPr lang="en-IN" sz="2400" b="1" dirty="0" err="1" smtClean="0">
                <a:solidFill>
                  <a:schemeClr val="accent1">
                    <a:lumMod val="75000"/>
                  </a:schemeClr>
                </a:solidFill>
              </a:rPr>
              <a:t>Extraoral</a:t>
            </a:r>
            <a:r>
              <a:rPr lang="en-IN" sz="2400" b="1" dirty="0" smtClean="0">
                <a:solidFill>
                  <a:schemeClr val="accent1">
                    <a:lumMod val="75000"/>
                  </a:schemeClr>
                </a:solidFill>
              </a:rPr>
              <a:t> </a:t>
            </a:r>
            <a:r>
              <a:rPr lang="en-IN" sz="2400" b="1" dirty="0">
                <a:solidFill>
                  <a:schemeClr val="accent1">
                    <a:lumMod val="75000"/>
                  </a:schemeClr>
                </a:solidFill>
              </a:rPr>
              <a:t>Methods</a:t>
            </a:r>
          </a:p>
          <a:p>
            <a:pPr marL="411480" lvl="1" indent="0">
              <a:buNone/>
            </a:pPr>
            <a:r>
              <a:rPr lang="en-IN" sz="2400" b="1" dirty="0" smtClean="0">
                <a:solidFill>
                  <a:schemeClr val="accent1">
                    <a:lumMod val="75000"/>
                  </a:schemeClr>
                </a:solidFill>
              </a:rPr>
              <a:t>Intraoral </a:t>
            </a:r>
            <a:r>
              <a:rPr lang="en-IN" sz="2400" b="1" dirty="0">
                <a:solidFill>
                  <a:schemeClr val="accent1">
                    <a:lumMod val="75000"/>
                  </a:schemeClr>
                </a:solidFill>
              </a:rPr>
              <a:t>methods</a:t>
            </a:r>
          </a:p>
          <a:p>
            <a:pPr marL="118872" indent="0">
              <a:buNone/>
            </a:pPr>
            <a:r>
              <a:rPr lang="en-IN" sz="2800" b="1" dirty="0">
                <a:solidFill>
                  <a:schemeClr val="accent1">
                    <a:lumMod val="75000"/>
                  </a:schemeClr>
                </a:solidFill>
              </a:rPr>
              <a:t>6</a:t>
            </a:r>
            <a:r>
              <a:rPr lang="en-IN" sz="2800" b="1" dirty="0" smtClean="0">
                <a:solidFill>
                  <a:schemeClr val="accent1">
                    <a:lumMod val="75000"/>
                  </a:schemeClr>
                </a:solidFill>
              </a:rPr>
              <a:t>. </a:t>
            </a:r>
            <a:r>
              <a:rPr lang="en-IN" sz="2800" b="1" dirty="0">
                <a:solidFill>
                  <a:schemeClr val="accent1">
                    <a:lumMod val="75000"/>
                  </a:schemeClr>
                </a:solidFill>
              </a:rPr>
              <a:t>Uprighting of molars</a:t>
            </a:r>
          </a:p>
          <a:p>
            <a:pPr marL="118872" indent="0">
              <a:buNone/>
            </a:pPr>
            <a:r>
              <a:rPr lang="en-IN" sz="2800" b="1" dirty="0">
                <a:solidFill>
                  <a:schemeClr val="accent1">
                    <a:lumMod val="75000"/>
                  </a:schemeClr>
                </a:solidFill>
              </a:rPr>
              <a:t>7</a:t>
            </a:r>
            <a:r>
              <a:rPr lang="en-IN" sz="2800" b="1" dirty="0" smtClean="0">
                <a:solidFill>
                  <a:schemeClr val="accent1">
                    <a:lumMod val="75000"/>
                  </a:schemeClr>
                </a:solidFill>
              </a:rPr>
              <a:t>. </a:t>
            </a:r>
            <a:r>
              <a:rPr lang="en-IN" sz="2800" b="1" dirty="0" err="1">
                <a:solidFill>
                  <a:schemeClr val="accent1">
                    <a:lumMod val="75000"/>
                  </a:schemeClr>
                </a:solidFill>
              </a:rPr>
              <a:t>Derotation</a:t>
            </a:r>
            <a:r>
              <a:rPr lang="en-IN" sz="2800" b="1" dirty="0">
                <a:solidFill>
                  <a:schemeClr val="accent1">
                    <a:lumMod val="75000"/>
                  </a:schemeClr>
                </a:solidFill>
              </a:rPr>
              <a:t> of molars</a:t>
            </a:r>
          </a:p>
          <a:p>
            <a:pPr marL="118872" indent="0">
              <a:buNone/>
            </a:pPr>
            <a:r>
              <a:rPr lang="en-IN" sz="2800" b="1" dirty="0">
                <a:solidFill>
                  <a:schemeClr val="accent1">
                    <a:lumMod val="75000"/>
                  </a:schemeClr>
                </a:solidFill>
              </a:rPr>
              <a:t>8</a:t>
            </a:r>
            <a:r>
              <a:rPr lang="en-IN" sz="2800" b="1" dirty="0" smtClean="0">
                <a:solidFill>
                  <a:schemeClr val="accent1">
                    <a:lumMod val="75000"/>
                  </a:schemeClr>
                </a:solidFill>
              </a:rPr>
              <a:t>. </a:t>
            </a:r>
            <a:r>
              <a:rPr lang="en-IN" sz="2800" b="1" dirty="0" err="1">
                <a:solidFill>
                  <a:schemeClr val="accent1">
                    <a:lumMod val="75000"/>
                  </a:schemeClr>
                </a:solidFill>
              </a:rPr>
              <a:t>Proclination</a:t>
            </a:r>
            <a:r>
              <a:rPr lang="en-IN" sz="2800" b="1" dirty="0">
                <a:solidFill>
                  <a:schemeClr val="accent1">
                    <a:lumMod val="75000"/>
                  </a:schemeClr>
                </a:solidFill>
              </a:rPr>
              <a:t> of Anterior teeth</a:t>
            </a:r>
          </a:p>
        </p:txBody>
      </p:sp>
    </p:spTree>
    <p:extLst>
      <p:ext uri="{BB962C8B-B14F-4D97-AF65-F5344CB8AC3E}">
        <p14:creationId xmlns:p14="http://schemas.microsoft.com/office/powerpoint/2010/main" val="300265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E86A-D4B3-AF4F-A7E5-6DA39557C570}"/>
              </a:ext>
            </a:extLst>
          </p:cNvPr>
          <p:cNvSpPr>
            <a:spLocks noGrp="1"/>
          </p:cNvSpPr>
          <p:nvPr>
            <p:ph type="title"/>
          </p:nvPr>
        </p:nvSpPr>
        <p:spPr>
          <a:xfrm>
            <a:off x="457200" y="155448"/>
            <a:ext cx="8229600" cy="837461"/>
          </a:xfrm>
        </p:spPr>
        <p:txBody>
          <a:bodyPr/>
          <a:lstStyle/>
          <a:p>
            <a:r>
              <a:rPr lang="en-IN" dirty="0"/>
              <a:t>                      SUMMARY</a:t>
            </a:r>
            <a:endParaRPr lang="en-US" dirty="0"/>
          </a:p>
        </p:txBody>
      </p:sp>
      <p:pic>
        <p:nvPicPr>
          <p:cNvPr id="5" name="Picture 5">
            <a:extLst>
              <a:ext uri="{FF2B5EF4-FFF2-40B4-BE49-F238E27FC236}">
                <a16:creationId xmlns:a16="http://schemas.microsoft.com/office/drawing/2014/main" id="{91E96DA6-4F29-5640-9EDE-52C2A71E7F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091" y="992910"/>
            <a:ext cx="7359754" cy="5709642"/>
          </a:xfrm>
        </p:spPr>
      </p:pic>
    </p:spTree>
    <p:extLst>
      <p:ext uri="{BB962C8B-B14F-4D97-AF65-F5344CB8AC3E}">
        <p14:creationId xmlns:p14="http://schemas.microsoft.com/office/powerpoint/2010/main" val="845245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0" y="2276872"/>
            <a:ext cx="9144000" cy="2705522"/>
          </a:xfrm>
        </p:spPr>
        <p:txBody>
          <a:bodyPr>
            <a:noAutofit/>
          </a:bodyPr>
          <a:lstStyle/>
          <a:p>
            <a:r>
              <a:rPr lang="en-US" sz="2800" dirty="0"/>
              <a:t>Textbook of Orthodontics – </a:t>
            </a:r>
            <a:r>
              <a:rPr lang="en-US" sz="2800" dirty="0" err="1"/>
              <a:t>Gurkeerat</a:t>
            </a:r>
            <a:r>
              <a:rPr lang="en-US" sz="2800" dirty="0"/>
              <a:t> Singh, </a:t>
            </a:r>
            <a:r>
              <a:rPr lang="en-US" sz="2800" dirty="0" err="1"/>
              <a:t>Jaypee</a:t>
            </a:r>
            <a:r>
              <a:rPr lang="en-US" sz="2800" dirty="0"/>
              <a:t> Brothers; 2</a:t>
            </a:r>
            <a:r>
              <a:rPr lang="en-US" sz="2800" baseline="30000" dirty="0"/>
              <a:t>nd</a:t>
            </a:r>
            <a:r>
              <a:rPr lang="en-US" sz="2800" dirty="0"/>
              <a:t> Edition </a:t>
            </a:r>
          </a:p>
          <a:p>
            <a:r>
              <a:rPr lang="en-US" sz="2800" dirty="0"/>
              <a:t>Orthodontics – The Art and Science, S.I </a:t>
            </a:r>
            <a:r>
              <a:rPr lang="en-US" sz="2800" dirty="0" err="1"/>
              <a:t>Bhalajhi</a:t>
            </a:r>
            <a:r>
              <a:rPr lang="en-US" sz="2800" dirty="0"/>
              <a:t>, </a:t>
            </a:r>
            <a:r>
              <a:rPr lang="en-US" sz="2800" dirty="0" err="1"/>
              <a:t>AryaMedi</a:t>
            </a:r>
            <a:r>
              <a:rPr lang="en-US" sz="2800" dirty="0"/>
              <a:t> Publishing; 7</a:t>
            </a:r>
            <a:r>
              <a:rPr lang="en-US" sz="2800" baseline="30000" dirty="0"/>
              <a:t>th</a:t>
            </a:r>
            <a:r>
              <a:rPr lang="en-US" sz="2800" dirty="0"/>
              <a:t> Edition</a:t>
            </a:r>
          </a:p>
          <a:p>
            <a:r>
              <a:rPr lang="en-US" sz="2800" dirty="0"/>
              <a:t>Textbook of Orthodontics – Sridhar </a:t>
            </a:r>
            <a:r>
              <a:rPr lang="en-US" sz="2800" dirty="0" err="1"/>
              <a:t>Premkumar</a:t>
            </a:r>
            <a:r>
              <a:rPr lang="en-US" sz="2800" dirty="0"/>
              <a:t>, Elsevier; 1</a:t>
            </a:r>
            <a:r>
              <a:rPr lang="en-US" sz="2800" baseline="30000" dirty="0"/>
              <a:t>st</a:t>
            </a:r>
            <a:r>
              <a:rPr lang="en-US" sz="2800" dirty="0"/>
              <a:t> Edition</a:t>
            </a:r>
          </a:p>
          <a:p>
            <a:r>
              <a:rPr lang="en-US" sz="2800" dirty="0"/>
              <a:t>Orthodontics: Diagnosis and Management of Malocclusion and </a:t>
            </a:r>
            <a:r>
              <a:rPr lang="en-US" sz="2800" dirty="0" err="1"/>
              <a:t>Dentofacial</a:t>
            </a:r>
            <a:r>
              <a:rPr lang="en-US" sz="2800" dirty="0"/>
              <a:t> Deformities – O.P </a:t>
            </a:r>
            <a:r>
              <a:rPr lang="en-US" sz="2800" dirty="0" err="1"/>
              <a:t>Kharbanda</a:t>
            </a:r>
            <a:r>
              <a:rPr lang="en-US" sz="2800" dirty="0"/>
              <a:t>, Elsevier; 1</a:t>
            </a:r>
            <a:r>
              <a:rPr lang="en-US" sz="2800" baseline="30000" dirty="0"/>
              <a:t>st</a:t>
            </a:r>
            <a:r>
              <a:rPr lang="en-US" sz="2800" dirty="0"/>
              <a:t> Edition</a:t>
            </a:r>
          </a:p>
          <a:p>
            <a:pPr marL="0" indent="0">
              <a:buNone/>
            </a:pPr>
            <a:r>
              <a:rPr lang="en-US" sz="2800" dirty="0"/>
              <a:t/>
            </a:r>
            <a:br>
              <a:rPr lang="en-US" sz="2800" dirty="0"/>
            </a:br>
            <a:endParaRPr lang="en-US" sz="2800" dirty="0"/>
          </a:p>
          <a:p>
            <a:endParaRPr lang="en-US" sz="2800" dirty="0"/>
          </a:p>
        </p:txBody>
      </p:sp>
    </p:spTree>
    <p:extLst>
      <p:ext uri="{BB962C8B-B14F-4D97-AF65-F5344CB8AC3E}">
        <p14:creationId xmlns:p14="http://schemas.microsoft.com/office/powerpoint/2010/main" val="1672979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103429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252728"/>
          </a:xfrm>
        </p:spPr>
        <p:txBody>
          <a:bodyPr/>
          <a:lstStyle/>
          <a:p>
            <a:r>
              <a:rPr lang="en-IN" dirty="0">
                <a:effectLst>
                  <a:outerShdw blurRad="38100" dist="38100" dir="2700000" algn="tl">
                    <a:srgbClr val="000000">
                      <a:alpha val="43137"/>
                    </a:srgbClr>
                  </a:outerShdw>
                </a:effectLst>
              </a:rPr>
              <a:t>              INTRODUCTION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034" y="1857364"/>
            <a:ext cx="8363272" cy="4822161"/>
          </a:xfrm>
        </p:spPr>
        <p:txBody>
          <a:bodyPr>
            <a:noAutofit/>
          </a:bodyPr>
          <a:lstStyle/>
          <a:p>
            <a:pPr algn="just">
              <a:lnSpc>
                <a:spcPct val="150000"/>
              </a:lnSpc>
            </a:pPr>
            <a:r>
              <a:rPr lang="en-IN" sz="2400" dirty="0">
                <a:latin typeface="Times New Roman" pitchFamily="18" charset="0"/>
                <a:cs typeface="Times New Roman" pitchFamily="18" charset="0"/>
              </a:rPr>
              <a:t>The correction of many malocclusions requires space in order to move teeth into more ideal locations. </a:t>
            </a:r>
          </a:p>
          <a:p>
            <a:pPr algn="just">
              <a:lnSpc>
                <a:spcPct val="150000"/>
              </a:lnSpc>
            </a:pPr>
            <a:r>
              <a:rPr lang="en-IN" sz="2400" dirty="0">
                <a:latin typeface="Times New Roman" pitchFamily="18" charset="0"/>
                <a:cs typeface="Times New Roman" pitchFamily="18" charset="0"/>
              </a:rPr>
              <a:t>Space is required for correction of crowding , retraction of proclined teeth , levelling a steep curve of spee , derotation of anterior teeth and for correction of unstable molar relations.</a:t>
            </a:r>
          </a:p>
          <a:p>
            <a:pPr algn="just">
              <a:lnSpc>
                <a:spcPct val="150000"/>
              </a:lnSpc>
            </a:pPr>
            <a:r>
              <a:rPr lang="en-IN" sz="2400" dirty="0">
                <a:latin typeface="Times New Roman" pitchFamily="18" charset="0"/>
                <a:cs typeface="Times New Roman" pitchFamily="18" charset="0"/>
              </a:rPr>
              <a:t> The orthodontist is often faced with the dilemma of how to obtain space required for these corrections.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PROXIMAL STRIPPING</a:t>
            </a:r>
            <a:endParaRPr lang="en-US" dirty="0"/>
          </a:p>
        </p:txBody>
      </p:sp>
      <p:sp>
        <p:nvSpPr>
          <p:cNvPr id="3" name="Content Placeholder 2"/>
          <p:cNvSpPr>
            <a:spLocks noGrp="1"/>
          </p:cNvSpPr>
          <p:nvPr>
            <p:ph idx="1"/>
          </p:nvPr>
        </p:nvSpPr>
        <p:spPr/>
        <p:txBody>
          <a:bodyPr>
            <a:noAutofit/>
          </a:bodyPr>
          <a:lstStyle/>
          <a:p>
            <a:pPr>
              <a:lnSpc>
                <a:spcPct val="150000"/>
              </a:lnSpc>
              <a:buFont typeface="Wingdings" pitchFamily="2" charset="2"/>
              <a:buChar char="v"/>
            </a:pPr>
            <a:r>
              <a:rPr lang="en-IN" sz="2400" dirty="0">
                <a:latin typeface="Times New Roman" pitchFamily="18" charset="0"/>
                <a:cs typeface="Times New Roman" pitchFamily="18" charset="0"/>
              </a:rPr>
              <a:t>Proximal stripping is a method by which the proximal surface of the are sliced in order to reduce the mesio-distal width of the teeth. </a:t>
            </a:r>
          </a:p>
          <a:p>
            <a:pPr>
              <a:lnSpc>
                <a:spcPct val="150000"/>
              </a:lnSpc>
              <a:buFont typeface="Wingdings" pitchFamily="2" charset="2"/>
              <a:buChar char="v"/>
            </a:pPr>
            <a:r>
              <a:rPr lang="en-IN" sz="2400" dirty="0">
                <a:latin typeface="Times New Roman" pitchFamily="18" charset="0"/>
                <a:cs typeface="Times New Roman" pitchFamily="18" charset="0"/>
              </a:rPr>
              <a:t>It is also known by synonyms, reproximation , slenderization , disking , and proximal slicing.</a:t>
            </a:r>
          </a:p>
          <a:p>
            <a:pPr>
              <a:lnSpc>
                <a:spcPct val="150000"/>
              </a:lnSpc>
              <a:buFont typeface="Wingdings" pitchFamily="2" charset="2"/>
              <a:buChar char="v"/>
            </a:pPr>
            <a:r>
              <a:rPr lang="en-IN" sz="2400" dirty="0">
                <a:latin typeface="Times New Roman" pitchFamily="18" charset="0"/>
                <a:cs typeface="Times New Roman" pitchFamily="18" charset="0"/>
              </a:rPr>
              <a:t>This procedure is carried out on the lower anteriors it can also be done on the upper anteriors and buccal segments of the upper and lower arches.</a:t>
            </a:r>
          </a:p>
          <a:p>
            <a:pPr>
              <a:lnSpc>
                <a:spcPct val="150000"/>
              </a:lnSpc>
              <a:buNone/>
            </a:pPr>
            <a:r>
              <a:rPr lang="en-I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buNone/>
            </a:pPr>
            <a:r>
              <a:rPr lang="en-IN" dirty="0">
                <a:solidFill>
                  <a:srgbClr val="0070C0"/>
                </a:solidFill>
              </a:rPr>
              <a:t> </a:t>
            </a:r>
            <a:r>
              <a:rPr lang="en-IN" b="1" u="sng" dirty="0">
                <a:solidFill>
                  <a:srgbClr val="0070C0"/>
                </a:solidFill>
                <a:latin typeface="Times New Roman" pitchFamily="18" charset="0"/>
                <a:cs typeface="Times New Roman" pitchFamily="18" charset="0"/>
              </a:rPr>
              <a:t>Diagnostic aids for proximal stripping       </a:t>
            </a:r>
            <a:r>
              <a:rPr lang="en-IN" sz="2400" u="sng" dirty="0">
                <a:latin typeface="Times New Roman" pitchFamily="18" charset="0"/>
                <a:cs typeface="Times New Roman" pitchFamily="18" charset="0"/>
              </a:rPr>
              <a:t>Arch perimeter analysis </a:t>
            </a:r>
            <a:r>
              <a:rPr lang="en-IN" sz="2400" dirty="0">
                <a:solidFill>
                  <a:srgbClr val="FF0000"/>
                </a:solidFill>
                <a:latin typeface="Times New Roman" pitchFamily="18" charset="0"/>
                <a:cs typeface="Times New Roman" pitchFamily="18" charset="0"/>
              </a:rPr>
              <a:t>: </a:t>
            </a:r>
            <a:r>
              <a:rPr lang="en-IN" sz="2400" dirty="0">
                <a:latin typeface="Times New Roman" pitchFamily="18" charset="0"/>
                <a:cs typeface="Times New Roman" pitchFamily="18" charset="0"/>
              </a:rPr>
              <a:t>Arch perimeter or </a:t>
            </a:r>
            <a:r>
              <a:rPr lang="en-IN" sz="2400" b="1" dirty="0">
                <a:latin typeface="Times New Roman" pitchFamily="18" charset="0"/>
                <a:cs typeface="Times New Roman" pitchFamily="18" charset="0"/>
              </a:rPr>
              <a:t>Carey’s</a:t>
            </a:r>
            <a:r>
              <a:rPr lang="en-IN" sz="2400" dirty="0">
                <a:latin typeface="Times New Roman" pitchFamily="18" charset="0"/>
                <a:cs typeface="Times New Roman" pitchFamily="18" charset="0"/>
              </a:rPr>
              <a:t> analysis showing a tooth material excess of 0-2.5mm over the arch length is a diagnostic criteria favouring reproximation.</a:t>
            </a:r>
          </a:p>
          <a:p>
            <a:pPr>
              <a:lnSpc>
                <a:spcPct val="150000"/>
              </a:lnSpc>
              <a:buFont typeface="Wingdings" pitchFamily="2" charset="2"/>
              <a:buChar char="q"/>
            </a:pPr>
            <a:r>
              <a:rPr lang="en-IN" sz="2400" u="sng" dirty="0">
                <a:latin typeface="Times New Roman" pitchFamily="18" charset="0"/>
                <a:cs typeface="Times New Roman" pitchFamily="18" charset="0"/>
              </a:rPr>
              <a:t>Bolton’s analysis</a:t>
            </a:r>
            <a:r>
              <a:rPr lang="en-IN" sz="2400" dirty="0">
                <a:latin typeface="Times New Roman" pitchFamily="18" charset="0"/>
                <a:cs typeface="Times New Roman" pitchFamily="18" charset="0"/>
              </a:rPr>
              <a:t> </a:t>
            </a:r>
            <a:r>
              <a:rPr lang="en-IN" sz="2400" dirty="0">
                <a:solidFill>
                  <a:srgbClr val="FF0000"/>
                </a:solidFill>
                <a:latin typeface="Times New Roman" pitchFamily="18" charset="0"/>
                <a:cs typeface="Times New Roman" pitchFamily="18" charset="0"/>
              </a:rPr>
              <a:t>: </a:t>
            </a:r>
            <a:r>
              <a:rPr lang="en-IN" sz="2400" dirty="0">
                <a:latin typeface="Times New Roman" pitchFamily="18" charset="0"/>
                <a:cs typeface="Times New Roman" pitchFamily="18" charset="0"/>
              </a:rPr>
              <a:t>Bolton’s analysis revealing an excess of tooth material in either of the arches is an indication to reduce tooth material in that arch.</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e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buFont typeface="Wingdings" pitchFamily="2" charset="2"/>
              <a:buChar char="q"/>
            </a:pPr>
            <a:r>
              <a:rPr lang="en-IN" u="sng" dirty="0"/>
              <a:t>Intra–oral periapical radiograph</a:t>
            </a:r>
            <a:r>
              <a:rPr lang="en-IN" sz="2400" dirty="0">
                <a:latin typeface="Times New Roman" pitchFamily="18" charset="0"/>
                <a:cs typeface="Times New Roman" pitchFamily="18" charset="0"/>
              </a:rPr>
              <a:t>: It is advisable to carefully analyse an accurately taken intra-oral periapical radiograph of the region. </a:t>
            </a:r>
          </a:p>
          <a:p>
            <a:pPr>
              <a:lnSpc>
                <a:spcPct val="150000"/>
              </a:lnSpc>
              <a:buFont typeface="Wingdings" pitchFamily="2" charset="2"/>
              <a:buChar char="q"/>
            </a:pPr>
            <a:r>
              <a:rPr lang="en-IN" sz="2400" dirty="0">
                <a:latin typeface="Times New Roman" pitchFamily="18" charset="0"/>
                <a:cs typeface="Times New Roman" pitchFamily="18" charset="0"/>
              </a:rPr>
              <a:t>This would give an idea of the enamel thickness and a rough estimate of the amount of enamel that can be removed from the proximal surface, without exposure of the pulp chamber. </a:t>
            </a: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3).jpeg"/>
          <p:cNvPicPr>
            <a:picLocks noChangeAspect="1"/>
          </p:cNvPicPr>
          <p:nvPr/>
        </p:nvPicPr>
        <p:blipFill>
          <a:blip r:embed="rId2"/>
          <a:stretch>
            <a:fillRect/>
          </a:stretch>
        </p:blipFill>
        <p:spPr>
          <a:xfrm>
            <a:off x="1428728" y="714356"/>
            <a:ext cx="7072362" cy="53578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940</TotalTime>
  <Words>1478</Words>
  <Application>Microsoft Office PowerPoint</Application>
  <PresentationFormat>On-screen Show (4:3)</PresentationFormat>
  <Paragraphs>150</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Book Antiqua</vt:lpstr>
      <vt:lpstr>Calibri</vt:lpstr>
      <vt:lpstr>Corbel</vt:lpstr>
      <vt:lpstr>Times New Roman</vt:lpstr>
      <vt:lpstr>Wingdings</vt:lpstr>
      <vt:lpstr>Wingdings 2</vt:lpstr>
      <vt:lpstr>Wingdings 3</vt:lpstr>
      <vt:lpstr>Module</vt:lpstr>
      <vt:lpstr>PowerPoint Presentation</vt:lpstr>
      <vt:lpstr>Specific learning Objectives </vt:lpstr>
      <vt:lpstr>                      CONTENTS</vt:lpstr>
      <vt:lpstr>              INTRODUCTION</vt:lpstr>
      <vt:lpstr>         PROXIMAL STRIPPING</vt:lpstr>
      <vt:lpstr>PowerPoint Presentation</vt:lpstr>
      <vt:lpstr>PowerPoint Presentation</vt:lpstr>
      <vt:lpstr>PowerPoint Presentation</vt:lpstr>
      <vt:lpstr>PowerPoint Presentation</vt:lpstr>
      <vt:lpstr>Indication of proximal stripping</vt:lpstr>
      <vt:lpstr>PowerPoint Presentation</vt:lpstr>
      <vt:lpstr>Contraindication of proximal stripping</vt:lpstr>
      <vt:lpstr>PowerPoint Presentation</vt:lpstr>
      <vt:lpstr>Advantages of proximal stripping</vt:lpstr>
      <vt:lpstr>Disadvantages</vt:lpstr>
      <vt:lpstr>PowerPoint Presentation</vt:lpstr>
      <vt:lpstr>Expansion as a method of gaining space</vt:lpstr>
      <vt:lpstr>PowerPoint Presentation</vt:lpstr>
      <vt:lpstr>PowerPoint Presentation</vt:lpstr>
      <vt:lpstr>Extraction as a method of gaining space</vt:lpstr>
      <vt:lpstr>PowerPoint Presentation</vt:lpstr>
      <vt:lpstr>Indication for distalization</vt:lpstr>
      <vt:lpstr>Contraindication for distalization</vt:lpstr>
      <vt:lpstr>Extra oral methods</vt:lpstr>
      <vt:lpstr>Intra-oral methods</vt:lpstr>
      <vt:lpstr>PowerPoint Presentation</vt:lpstr>
      <vt:lpstr>Uprighting of molars</vt:lpstr>
      <vt:lpstr>Derotation of posterior teeth</vt:lpstr>
      <vt:lpstr>Proclination of anterior teeth</vt:lpstr>
      <vt:lpstr>                      SUMMARY</vt:lpstr>
      <vt:lpstr>REFERENCES</vt:lpstr>
      <vt:lpstr>Question &amp; Answer Session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Gaurav Agrawal</cp:lastModifiedBy>
  <cp:revision>68</cp:revision>
  <dcterms:created xsi:type="dcterms:W3CDTF">2019-12-17T08:24:40Z</dcterms:created>
  <dcterms:modified xsi:type="dcterms:W3CDTF">2022-08-28T14:38:50Z</dcterms:modified>
</cp:coreProperties>
</file>